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30.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3"/>
  </p:notesMasterIdLst>
  <p:handoutMasterIdLst>
    <p:handoutMasterId r:id="rId14"/>
  </p:handoutMasterIdLst>
  <p:sldIdLst>
    <p:sldId id="3936" r:id="rId2"/>
    <p:sldId id="484" r:id="rId3"/>
    <p:sldId id="520" r:id="rId4"/>
    <p:sldId id="529" r:id="rId5"/>
    <p:sldId id="530" r:id="rId6"/>
    <p:sldId id="551" r:id="rId7"/>
    <p:sldId id="552" r:id="rId8"/>
    <p:sldId id="553" r:id="rId9"/>
    <p:sldId id="555" r:id="rId10"/>
    <p:sldId id="536" r:id="rId11"/>
    <p:sldId id="493" r:id="rId12"/>
  </p:sldIdLst>
  <p:sldSz cx="10058400" cy="7315200"/>
  <p:notesSz cx="9305925" cy="7019925"/>
  <p:defaultTextStyle>
    <a:defPPr>
      <a:defRPr lang="en-US"/>
    </a:defPPr>
    <a:lvl1pPr marL="0" algn="l" defTabSz="992764" rtl="0" eaLnBrk="1" latinLnBrk="0" hangingPunct="1">
      <a:defRPr sz="1954" kern="1200">
        <a:solidFill>
          <a:schemeClr val="tx1"/>
        </a:solidFill>
        <a:latin typeface="+mn-lt"/>
        <a:ea typeface="+mn-ea"/>
        <a:cs typeface="+mn-cs"/>
      </a:defRPr>
    </a:lvl1pPr>
    <a:lvl2pPr marL="496382" algn="l" defTabSz="992764" rtl="0" eaLnBrk="1" latinLnBrk="0" hangingPunct="1">
      <a:defRPr sz="1954" kern="1200">
        <a:solidFill>
          <a:schemeClr val="tx1"/>
        </a:solidFill>
        <a:latin typeface="+mn-lt"/>
        <a:ea typeface="+mn-ea"/>
        <a:cs typeface="+mn-cs"/>
      </a:defRPr>
    </a:lvl2pPr>
    <a:lvl3pPr marL="992764" algn="l" defTabSz="992764" rtl="0" eaLnBrk="1" latinLnBrk="0" hangingPunct="1">
      <a:defRPr sz="1954" kern="1200">
        <a:solidFill>
          <a:schemeClr val="tx1"/>
        </a:solidFill>
        <a:latin typeface="+mn-lt"/>
        <a:ea typeface="+mn-ea"/>
        <a:cs typeface="+mn-cs"/>
      </a:defRPr>
    </a:lvl3pPr>
    <a:lvl4pPr marL="1489146" algn="l" defTabSz="992764" rtl="0" eaLnBrk="1" latinLnBrk="0" hangingPunct="1">
      <a:defRPr sz="1954" kern="1200">
        <a:solidFill>
          <a:schemeClr val="tx1"/>
        </a:solidFill>
        <a:latin typeface="+mn-lt"/>
        <a:ea typeface="+mn-ea"/>
        <a:cs typeface="+mn-cs"/>
      </a:defRPr>
    </a:lvl4pPr>
    <a:lvl5pPr marL="1985528" algn="l" defTabSz="992764" rtl="0" eaLnBrk="1" latinLnBrk="0" hangingPunct="1">
      <a:defRPr sz="1954" kern="1200">
        <a:solidFill>
          <a:schemeClr val="tx1"/>
        </a:solidFill>
        <a:latin typeface="+mn-lt"/>
        <a:ea typeface="+mn-ea"/>
        <a:cs typeface="+mn-cs"/>
      </a:defRPr>
    </a:lvl5pPr>
    <a:lvl6pPr marL="2481910" algn="l" defTabSz="992764" rtl="0" eaLnBrk="1" latinLnBrk="0" hangingPunct="1">
      <a:defRPr sz="1954" kern="1200">
        <a:solidFill>
          <a:schemeClr val="tx1"/>
        </a:solidFill>
        <a:latin typeface="+mn-lt"/>
        <a:ea typeface="+mn-ea"/>
        <a:cs typeface="+mn-cs"/>
      </a:defRPr>
    </a:lvl6pPr>
    <a:lvl7pPr marL="2978292" algn="l" defTabSz="992764" rtl="0" eaLnBrk="1" latinLnBrk="0" hangingPunct="1">
      <a:defRPr sz="1954" kern="1200">
        <a:solidFill>
          <a:schemeClr val="tx1"/>
        </a:solidFill>
        <a:latin typeface="+mn-lt"/>
        <a:ea typeface="+mn-ea"/>
        <a:cs typeface="+mn-cs"/>
      </a:defRPr>
    </a:lvl7pPr>
    <a:lvl8pPr marL="3474674" algn="l" defTabSz="992764" rtl="0" eaLnBrk="1" latinLnBrk="0" hangingPunct="1">
      <a:defRPr sz="1954" kern="1200">
        <a:solidFill>
          <a:schemeClr val="tx1"/>
        </a:solidFill>
        <a:latin typeface="+mn-lt"/>
        <a:ea typeface="+mn-ea"/>
        <a:cs typeface="+mn-cs"/>
      </a:defRPr>
    </a:lvl8pPr>
    <a:lvl9pPr marL="3971056" algn="l" defTabSz="992764" rtl="0" eaLnBrk="1" latinLnBrk="0" hangingPunct="1">
      <a:defRPr sz="1954" kern="1200">
        <a:solidFill>
          <a:schemeClr val="tx1"/>
        </a:solidFill>
        <a:latin typeface="+mn-lt"/>
        <a:ea typeface="+mn-ea"/>
        <a:cs typeface="+mn-cs"/>
      </a:defRPr>
    </a:lvl9pPr>
  </p:defaultTextStyle>
  <p:extLst>
    <p:ext uri="{EFAFB233-063F-42B5-8137-9DF3F51BA10A}">
      <p15:sldGuideLst xmlns:p15="http://schemas.microsoft.com/office/powerpoint/2012/main">
        <p15:guide id="1" pos="449" userDrawn="1">
          <p15:clr>
            <a:srgbClr val="A4A3A4"/>
          </p15:clr>
        </p15:guide>
        <p15:guide id="2" orient="horz" pos="25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6600"/>
    <a:srgbClr val="ED7D27"/>
    <a:srgbClr val="000066"/>
    <a:srgbClr val="003366"/>
    <a:srgbClr val="00FF00"/>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autoAdjust="0"/>
  </p:normalViewPr>
  <p:slideViewPr>
    <p:cSldViewPr snapToGrid="0">
      <p:cViewPr varScale="1">
        <p:scale>
          <a:sx n="59" d="100"/>
          <a:sy n="59" d="100"/>
        </p:scale>
        <p:origin x="1125" y="33"/>
      </p:cViewPr>
      <p:guideLst>
        <p:guide pos="449"/>
        <p:guide orient="horz" pos="25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0.emf"/><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image" Target="../media/image1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7"/>
            <a:ext cx="4032567" cy="352215"/>
          </a:xfrm>
          <a:prstGeom prst="rect">
            <a:avLst/>
          </a:prstGeom>
        </p:spPr>
        <p:txBody>
          <a:bodyPr vert="horz" lIns="93177" tIns="46586" rIns="93177" bIns="46586" rtlCol="0"/>
          <a:lstStyle>
            <a:lvl1pPr algn="l">
              <a:defRPr sz="1200"/>
            </a:lvl1pPr>
          </a:lstStyle>
          <a:p>
            <a:endParaRPr lang="en-US" dirty="0"/>
          </a:p>
        </p:txBody>
      </p:sp>
      <p:sp>
        <p:nvSpPr>
          <p:cNvPr id="3" name="Date Placeholder 2"/>
          <p:cNvSpPr>
            <a:spLocks noGrp="1"/>
          </p:cNvSpPr>
          <p:nvPr>
            <p:ph type="dt" sz="quarter" idx="1"/>
          </p:nvPr>
        </p:nvSpPr>
        <p:spPr>
          <a:xfrm>
            <a:off x="5271214" y="7"/>
            <a:ext cx="4032567" cy="352215"/>
          </a:xfrm>
          <a:prstGeom prst="rect">
            <a:avLst/>
          </a:prstGeom>
        </p:spPr>
        <p:txBody>
          <a:bodyPr vert="horz" lIns="93177" tIns="46586" rIns="93177" bIns="46586" rtlCol="0"/>
          <a:lstStyle>
            <a:lvl1pPr algn="r">
              <a:defRPr sz="1200"/>
            </a:lvl1pPr>
          </a:lstStyle>
          <a:p>
            <a:fld id="{78F1C3C5-1228-427D-962B-1E899A792E15}" type="datetimeFigureOut">
              <a:rPr lang="en-US" smtClean="0"/>
              <a:t>11/11/2020</a:t>
            </a:fld>
            <a:endParaRPr lang="en-US" dirty="0"/>
          </a:p>
        </p:txBody>
      </p:sp>
      <p:sp>
        <p:nvSpPr>
          <p:cNvPr id="4" name="Footer Placeholder 3"/>
          <p:cNvSpPr>
            <a:spLocks noGrp="1"/>
          </p:cNvSpPr>
          <p:nvPr>
            <p:ph type="ftr" sz="quarter" idx="2"/>
          </p:nvPr>
        </p:nvSpPr>
        <p:spPr>
          <a:xfrm>
            <a:off x="10" y="6667717"/>
            <a:ext cx="4032567" cy="352214"/>
          </a:xfrm>
          <a:prstGeom prst="rect">
            <a:avLst/>
          </a:prstGeom>
        </p:spPr>
        <p:txBody>
          <a:bodyPr vert="horz" lIns="93177" tIns="46586" rIns="93177"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1214" y="6667717"/>
            <a:ext cx="4032567" cy="352214"/>
          </a:xfrm>
          <a:prstGeom prst="rect">
            <a:avLst/>
          </a:prstGeom>
        </p:spPr>
        <p:txBody>
          <a:bodyPr vert="horz" lIns="93177" tIns="46586" rIns="93177" bIns="46586" rtlCol="0" anchor="b"/>
          <a:lstStyle>
            <a:lvl1pPr algn="r">
              <a:defRPr sz="1200"/>
            </a:lvl1pPr>
          </a:lstStyle>
          <a:p>
            <a:fld id="{1F52C6ED-0A1A-46D4-9CC8-2936D4E4B758}" type="slidenum">
              <a:rPr lang="en-US" smtClean="0"/>
              <a:t>‹#›</a:t>
            </a:fld>
            <a:endParaRPr lang="en-US" dirty="0"/>
          </a:p>
        </p:txBody>
      </p:sp>
    </p:spTree>
    <p:extLst>
      <p:ext uri="{BB962C8B-B14F-4D97-AF65-F5344CB8AC3E}">
        <p14:creationId xmlns:p14="http://schemas.microsoft.com/office/powerpoint/2010/main" val="2582425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7"/>
            <a:ext cx="4032567" cy="352215"/>
          </a:xfrm>
          <a:prstGeom prst="rect">
            <a:avLst/>
          </a:prstGeom>
        </p:spPr>
        <p:txBody>
          <a:bodyPr vert="horz" lIns="93177" tIns="46586" rIns="93177" bIns="46586" rtlCol="0"/>
          <a:lstStyle>
            <a:lvl1pPr algn="l">
              <a:defRPr sz="1200"/>
            </a:lvl1pPr>
          </a:lstStyle>
          <a:p>
            <a:endParaRPr lang="en-US" dirty="0"/>
          </a:p>
        </p:txBody>
      </p:sp>
      <p:sp>
        <p:nvSpPr>
          <p:cNvPr id="3" name="Date Placeholder 2"/>
          <p:cNvSpPr>
            <a:spLocks noGrp="1"/>
          </p:cNvSpPr>
          <p:nvPr>
            <p:ph type="dt" idx="1"/>
          </p:nvPr>
        </p:nvSpPr>
        <p:spPr>
          <a:xfrm>
            <a:off x="5271214" y="7"/>
            <a:ext cx="4032567" cy="352215"/>
          </a:xfrm>
          <a:prstGeom prst="rect">
            <a:avLst/>
          </a:prstGeom>
        </p:spPr>
        <p:txBody>
          <a:bodyPr vert="horz" lIns="93177" tIns="46586" rIns="93177" bIns="46586" rtlCol="0"/>
          <a:lstStyle>
            <a:lvl1pPr algn="r">
              <a:defRPr sz="1200"/>
            </a:lvl1pPr>
          </a:lstStyle>
          <a:p>
            <a:fld id="{13574BA0-02CE-46E1-9A4C-E29D7F25FD90}" type="datetimeFigureOut">
              <a:rPr lang="en-US" smtClean="0"/>
              <a:t>11/11/2020</a:t>
            </a:fld>
            <a:endParaRPr lang="en-US" dirty="0"/>
          </a:p>
        </p:txBody>
      </p:sp>
      <p:sp>
        <p:nvSpPr>
          <p:cNvPr id="4" name="Slide Image Placeholder 3"/>
          <p:cNvSpPr>
            <a:spLocks noGrp="1" noRot="1" noChangeAspect="1"/>
          </p:cNvSpPr>
          <p:nvPr>
            <p:ph type="sldImg" idx="2"/>
          </p:nvPr>
        </p:nvSpPr>
        <p:spPr>
          <a:xfrm>
            <a:off x="3024188" y="876300"/>
            <a:ext cx="3257550" cy="2368550"/>
          </a:xfrm>
          <a:prstGeom prst="rect">
            <a:avLst/>
          </a:prstGeom>
          <a:noFill/>
          <a:ln w="12700">
            <a:solidFill>
              <a:prstClr val="black"/>
            </a:solidFill>
          </a:ln>
        </p:spPr>
        <p:txBody>
          <a:bodyPr vert="horz" lIns="93177" tIns="46586" rIns="93177" bIns="46586" rtlCol="0" anchor="ctr"/>
          <a:lstStyle/>
          <a:p>
            <a:endParaRPr lang="en-US" dirty="0"/>
          </a:p>
        </p:txBody>
      </p:sp>
      <p:sp>
        <p:nvSpPr>
          <p:cNvPr id="5" name="Notes Placeholder 4"/>
          <p:cNvSpPr>
            <a:spLocks noGrp="1"/>
          </p:cNvSpPr>
          <p:nvPr>
            <p:ph type="body" sz="quarter" idx="3"/>
          </p:nvPr>
        </p:nvSpPr>
        <p:spPr>
          <a:xfrm>
            <a:off x="930593" y="3378343"/>
            <a:ext cx="7444740" cy="2764095"/>
          </a:xfrm>
          <a:prstGeom prst="rect">
            <a:avLst/>
          </a:prstGeom>
        </p:spPr>
        <p:txBody>
          <a:bodyPr vert="horz" lIns="93177" tIns="46586" rIns="93177"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6667717"/>
            <a:ext cx="4032567" cy="352214"/>
          </a:xfrm>
          <a:prstGeom prst="rect">
            <a:avLst/>
          </a:prstGeom>
        </p:spPr>
        <p:txBody>
          <a:bodyPr vert="horz" lIns="93177" tIns="46586" rIns="93177"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1214" y="6667717"/>
            <a:ext cx="4032567" cy="352214"/>
          </a:xfrm>
          <a:prstGeom prst="rect">
            <a:avLst/>
          </a:prstGeom>
        </p:spPr>
        <p:txBody>
          <a:bodyPr vert="horz" lIns="93177" tIns="46586" rIns="93177" bIns="46586" rtlCol="0" anchor="b"/>
          <a:lstStyle>
            <a:lvl1pPr algn="r">
              <a:defRPr sz="1200"/>
            </a:lvl1pPr>
          </a:lstStyle>
          <a:p>
            <a:fld id="{36585758-B1F5-4901-A132-BCF0463141AE}" type="slidenum">
              <a:rPr lang="en-US" smtClean="0"/>
              <a:t>‹#›</a:t>
            </a:fld>
            <a:endParaRPr lang="en-US" dirty="0"/>
          </a:p>
        </p:txBody>
      </p:sp>
    </p:spTree>
    <p:extLst>
      <p:ext uri="{BB962C8B-B14F-4D97-AF65-F5344CB8AC3E}">
        <p14:creationId xmlns:p14="http://schemas.microsoft.com/office/powerpoint/2010/main" val="3072394844"/>
      </p:ext>
    </p:extLst>
  </p:cSld>
  <p:clrMap bg1="lt1" tx1="dk1" bg2="lt2" tx2="dk2" accent1="accent1" accent2="accent2" accent3="accent3" accent4="accent4" accent5="accent5" accent6="accent6" hlink="hlink" folHlink="folHlink"/>
  <p:hf hdr="0" ftr="0" dt="0"/>
  <p:notesStyle>
    <a:lvl1pPr marL="0" algn="l" defTabSz="992764" rtl="0" eaLnBrk="1" latinLnBrk="0" hangingPunct="1">
      <a:defRPr sz="1303" kern="1200">
        <a:solidFill>
          <a:schemeClr val="tx1"/>
        </a:solidFill>
        <a:latin typeface="+mn-lt"/>
        <a:ea typeface="+mn-ea"/>
        <a:cs typeface="+mn-cs"/>
      </a:defRPr>
    </a:lvl1pPr>
    <a:lvl2pPr marL="496382" algn="l" defTabSz="992764" rtl="0" eaLnBrk="1" latinLnBrk="0" hangingPunct="1">
      <a:defRPr sz="1303" kern="1200">
        <a:solidFill>
          <a:schemeClr val="tx1"/>
        </a:solidFill>
        <a:latin typeface="+mn-lt"/>
        <a:ea typeface="+mn-ea"/>
        <a:cs typeface="+mn-cs"/>
      </a:defRPr>
    </a:lvl2pPr>
    <a:lvl3pPr marL="992764" algn="l" defTabSz="992764" rtl="0" eaLnBrk="1" latinLnBrk="0" hangingPunct="1">
      <a:defRPr sz="1303" kern="1200">
        <a:solidFill>
          <a:schemeClr val="tx1"/>
        </a:solidFill>
        <a:latin typeface="+mn-lt"/>
        <a:ea typeface="+mn-ea"/>
        <a:cs typeface="+mn-cs"/>
      </a:defRPr>
    </a:lvl3pPr>
    <a:lvl4pPr marL="1489146" algn="l" defTabSz="992764" rtl="0" eaLnBrk="1" latinLnBrk="0" hangingPunct="1">
      <a:defRPr sz="1303" kern="1200">
        <a:solidFill>
          <a:schemeClr val="tx1"/>
        </a:solidFill>
        <a:latin typeface="+mn-lt"/>
        <a:ea typeface="+mn-ea"/>
        <a:cs typeface="+mn-cs"/>
      </a:defRPr>
    </a:lvl4pPr>
    <a:lvl5pPr marL="1985528" algn="l" defTabSz="992764" rtl="0" eaLnBrk="1" latinLnBrk="0" hangingPunct="1">
      <a:defRPr sz="1303" kern="1200">
        <a:solidFill>
          <a:schemeClr val="tx1"/>
        </a:solidFill>
        <a:latin typeface="+mn-lt"/>
        <a:ea typeface="+mn-ea"/>
        <a:cs typeface="+mn-cs"/>
      </a:defRPr>
    </a:lvl5pPr>
    <a:lvl6pPr marL="2481910" algn="l" defTabSz="992764" rtl="0" eaLnBrk="1" latinLnBrk="0" hangingPunct="1">
      <a:defRPr sz="1303" kern="1200">
        <a:solidFill>
          <a:schemeClr val="tx1"/>
        </a:solidFill>
        <a:latin typeface="+mn-lt"/>
        <a:ea typeface="+mn-ea"/>
        <a:cs typeface="+mn-cs"/>
      </a:defRPr>
    </a:lvl6pPr>
    <a:lvl7pPr marL="2978292" algn="l" defTabSz="992764" rtl="0" eaLnBrk="1" latinLnBrk="0" hangingPunct="1">
      <a:defRPr sz="1303" kern="1200">
        <a:solidFill>
          <a:schemeClr val="tx1"/>
        </a:solidFill>
        <a:latin typeface="+mn-lt"/>
        <a:ea typeface="+mn-ea"/>
        <a:cs typeface="+mn-cs"/>
      </a:defRPr>
    </a:lvl7pPr>
    <a:lvl8pPr marL="3474674" algn="l" defTabSz="992764" rtl="0" eaLnBrk="1" latinLnBrk="0" hangingPunct="1">
      <a:defRPr sz="1303" kern="1200">
        <a:solidFill>
          <a:schemeClr val="tx1"/>
        </a:solidFill>
        <a:latin typeface="+mn-lt"/>
        <a:ea typeface="+mn-ea"/>
        <a:cs typeface="+mn-cs"/>
      </a:defRPr>
    </a:lvl8pPr>
    <a:lvl9pPr marL="3971056" algn="l" defTabSz="992764"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841375"/>
            <a:ext cx="3122612" cy="2271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85758-B1F5-4901-A132-BCF0463141AE}" type="slidenum">
              <a:rPr lang="en-US" smtClean="0"/>
              <a:t>1</a:t>
            </a:fld>
            <a:endParaRPr lang="en-US" dirty="0"/>
          </a:p>
        </p:txBody>
      </p:sp>
    </p:spTree>
    <p:extLst>
      <p:ext uri="{BB962C8B-B14F-4D97-AF65-F5344CB8AC3E}">
        <p14:creationId xmlns:p14="http://schemas.microsoft.com/office/powerpoint/2010/main" val="213047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1515" y="6780110"/>
            <a:ext cx="2263140" cy="38946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p>
            <a:fld id="{F5C046C7-0FB6-42D4-B95B-657E489B0EC2}" type="slidenum">
              <a:rPr lang="en-US" smtClean="0"/>
              <a:t>‹#›</a:t>
            </a:fld>
            <a:endParaRPr lang="en-US" dirty="0"/>
          </a:p>
        </p:txBody>
      </p:sp>
      <p:sp>
        <p:nvSpPr>
          <p:cNvPr id="9" name="Rectangle 8"/>
          <p:cNvSpPr/>
          <p:nvPr userDrawn="1"/>
        </p:nvSpPr>
        <p:spPr>
          <a:xfrm>
            <a:off x="153836" y="5886221"/>
            <a:ext cx="9750731" cy="13500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16" name="Straight Connector 15"/>
          <p:cNvCxnSpPr/>
          <p:nvPr userDrawn="1"/>
        </p:nvCxnSpPr>
        <p:spPr>
          <a:xfrm>
            <a:off x="671398" y="6742989"/>
            <a:ext cx="888408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349968" y="2031678"/>
            <a:ext cx="7543800" cy="1321071"/>
          </a:xfrm>
        </p:spPr>
        <p:txBody>
          <a:bodyPr anchor="b"/>
          <a:lstStyle>
            <a:lvl1pPr algn="l">
              <a:defRPr sz="4800" b="1">
                <a:solidFill>
                  <a:srgbClr val="002060"/>
                </a:solidFill>
                <a:effectLst>
                  <a:outerShdw blurRad="50800" dist="38100" dir="2700000" algn="tl" rotWithShape="0">
                    <a:schemeClr val="bg1"/>
                  </a:outerShdw>
                </a:effectLst>
                <a:latin typeface="Cabin" panose="020B0803050202020004" pitchFamily="34" charset="0"/>
              </a:defRPr>
            </a:lvl1pPr>
          </a:lstStyle>
          <a:p>
            <a:r>
              <a:rPr lang="en-US" dirty="0"/>
              <a:t>Cover</a:t>
            </a:r>
          </a:p>
        </p:txBody>
      </p:sp>
      <p:sp>
        <p:nvSpPr>
          <p:cNvPr id="3" name="Subtitle 2"/>
          <p:cNvSpPr>
            <a:spLocks noGrp="1"/>
          </p:cNvSpPr>
          <p:nvPr>
            <p:ph type="subTitle" idx="1" hasCustomPrompt="1"/>
          </p:nvPr>
        </p:nvSpPr>
        <p:spPr>
          <a:xfrm>
            <a:off x="1349968" y="3461640"/>
            <a:ext cx="7543800" cy="986074"/>
          </a:xfrm>
        </p:spPr>
        <p:txBody>
          <a:bodyPr>
            <a:normAutofit/>
          </a:bodyPr>
          <a:lstStyle>
            <a:lvl1pPr marL="0" indent="0" algn="l">
              <a:buNone/>
              <a:defRPr sz="3413" baseline="0">
                <a:solidFill>
                  <a:srgbClr val="002060"/>
                </a:solidFill>
                <a:effectLst>
                  <a:outerShdw blurRad="50800" dist="38100" dir="2700000" algn="tl" rotWithShape="0">
                    <a:schemeClr val="bg1"/>
                  </a:outerShdw>
                </a:effectLst>
                <a:latin typeface="Arial" panose="020B0604020202020204" pitchFamily="34" charset="0"/>
                <a:cs typeface="Arial" panose="020B0604020202020204" pitchFamily="34" charset="0"/>
              </a:defRPr>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dirty="0"/>
              <a:t>Sub-title</a:t>
            </a:r>
          </a:p>
        </p:txBody>
      </p:sp>
      <p:sp>
        <p:nvSpPr>
          <p:cNvPr id="10" name="Rectangle 9">
            <a:extLst>
              <a:ext uri="{FF2B5EF4-FFF2-40B4-BE49-F238E27FC236}">
                <a16:creationId xmlns:a16="http://schemas.microsoft.com/office/drawing/2014/main" id="{D9F02824-3CC4-4007-B55D-D4AD0E9F8AAB}"/>
              </a:ext>
            </a:extLst>
          </p:cNvPr>
          <p:cNvSpPr/>
          <p:nvPr userDrawn="1"/>
        </p:nvSpPr>
        <p:spPr>
          <a:xfrm>
            <a:off x="0" y="6461760"/>
            <a:ext cx="10058399"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FAAF7A5-D2C5-4BE8-93BD-02BA72E1C0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869"/>
          <a:stretch/>
        </p:blipFill>
        <p:spPr>
          <a:xfrm flipH="1">
            <a:off x="-1" y="1"/>
            <a:ext cx="10058400" cy="7309462"/>
          </a:xfrm>
          <a:prstGeom prst="rect">
            <a:avLst/>
          </a:prstGeom>
        </p:spPr>
      </p:pic>
      <p:sp>
        <p:nvSpPr>
          <p:cNvPr id="13" name="Rectangle 12">
            <a:extLst>
              <a:ext uri="{FF2B5EF4-FFF2-40B4-BE49-F238E27FC236}">
                <a16:creationId xmlns:a16="http://schemas.microsoft.com/office/drawing/2014/main" id="{3BAA3F42-76B1-465A-B1DF-13A34B746C3D}"/>
              </a:ext>
            </a:extLst>
          </p:cNvPr>
          <p:cNvSpPr/>
          <p:nvPr userDrawn="1"/>
        </p:nvSpPr>
        <p:spPr>
          <a:xfrm>
            <a:off x="-1638" y="-18006"/>
            <a:ext cx="10058399" cy="7315200"/>
          </a:xfrm>
          <a:prstGeom prst="rect">
            <a:avLst/>
          </a:prstGeom>
          <a:solidFill>
            <a:schemeClr val="bg1">
              <a:alpha val="30000"/>
            </a:schemeClr>
          </a:solidFill>
          <a:ln w="38100">
            <a:noFill/>
            <a:prstDash val="sys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9C963B64-3EF2-4A5A-942F-0AE8AADFACD7}"/>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998522" y="145459"/>
            <a:ext cx="2705147" cy="942243"/>
          </a:xfrm>
          <a:prstGeom prst="rect">
            <a:avLst/>
          </a:prstGeom>
        </p:spPr>
      </p:pic>
    </p:spTree>
    <p:extLst>
      <p:ext uri="{BB962C8B-B14F-4D97-AF65-F5344CB8AC3E}">
        <p14:creationId xmlns:p14="http://schemas.microsoft.com/office/powerpoint/2010/main" val="99884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For a copy of this slide, please contact us and reference this slide number: </a:t>
            </a:r>
          </a:p>
        </p:txBody>
      </p:sp>
      <p:sp>
        <p:nvSpPr>
          <p:cNvPr id="4" name="Slide Number Placeholder 3"/>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178794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p>
        </p:txBody>
      </p:sp>
      <p:sp>
        <p:nvSpPr>
          <p:cNvPr id="3" name="Content Placeholder 2"/>
          <p:cNvSpPr>
            <a:spLocks noGrp="1"/>
          </p:cNvSpPr>
          <p:nvPr>
            <p:ph idx="1"/>
          </p:nvPr>
        </p:nvSpPr>
        <p:spPr>
          <a:xfrm>
            <a:off x="4276130" y="1053257"/>
            <a:ext cx="5092065"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For a copy of this slide, please contact us and reference this slide number: </a:t>
            </a:r>
          </a:p>
        </p:txBody>
      </p:sp>
      <p:sp>
        <p:nvSpPr>
          <p:cNvPr id="7" name="Slide Number Placeholder 6"/>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2939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p>
        </p:txBody>
      </p:sp>
      <p:sp>
        <p:nvSpPr>
          <p:cNvPr id="3" name="Picture Placeholder 2"/>
          <p:cNvSpPr>
            <a:spLocks noGrp="1"/>
          </p:cNvSpPr>
          <p:nvPr>
            <p:ph type="pic" idx="1"/>
          </p:nvPr>
        </p:nvSpPr>
        <p:spPr>
          <a:xfrm>
            <a:off x="4276130" y="1053257"/>
            <a:ext cx="5092065" cy="5198533"/>
          </a:xfrm>
        </p:spPr>
        <p:txBody>
          <a:bodyPr/>
          <a:lstStyle>
            <a:lvl1pPr marL="0" indent="0">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r>
              <a:rPr lang="en-US" dirty="0"/>
              <a:t>Click icon to add picture</a:t>
            </a:r>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For a copy of this slide, please contact us and reference this slide number: </a:t>
            </a:r>
          </a:p>
        </p:txBody>
      </p:sp>
      <p:sp>
        <p:nvSpPr>
          <p:cNvPr id="7" name="Slide Number Placeholder 6"/>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260179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233455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389467"/>
            <a:ext cx="2168843" cy="6199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6"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8614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p:spTree>
      <p:nvGrpSpPr>
        <p:cNvPr id="1" name=""/>
        <p:cNvGrpSpPr/>
        <p:nvPr/>
      </p:nvGrpSpPr>
      <p:grpSpPr>
        <a:xfrm>
          <a:off x="0" y="0"/>
          <a:ext cx="0" cy="0"/>
          <a:chOff x="0" y="0"/>
          <a:chExt cx="0" cy="0"/>
        </a:xfrm>
      </p:grpSpPr>
      <p:sp>
        <p:nvSpPr>
          <p:cNvPr id="2" name="Title 1"/>
          <p:cNvSpPr>
            <a:spLocks noGrp="1"/>
          </p:cNvSpPr>
          <p:nvPr>
            <p:ph type="title"/>
          </p:nvPr>
        </p:nvSpPr>
        <p:spPr>
          <a:xfrm>
            <a:off x="691515" y="805059"/>
            <a:ext cx="8675370" cy="456410"/>
          </a:xfrm>
        </p:spPr>
        <p:txBody>
          <a:bodyPr/>
          <a:lstStyle>
            <a:lvl1pPr>
              <a:defRPr b="1">
                <a:latin typeface="Cabin" panose="020B0803050202020004" pitchFamily="34" charset="0"/>
              </a:defRPr>
            </a:lvl1pPr>
          </a:lstStyle>
          <a:p>
            <a:r>
              <a:rPr lang="en-US" dirty="0"/>
              <a:t>Click to edit Master title style</a:t>
            </a:r>
          </a:p>
        </p:txBody>
      </p:sp>
      <p:sp>
        <p:nvSpPr>
          <p:cNvPr id="3" name="Content Placeholder 2"/>
          <p:cNvSpPr>
            <a:spLocks noGrp="1"/>
          </p:cNvSpPr>
          <p:nvPr>
            <p:ph idx="1"/>
          </p:nvPr>
        </p:nvSpPr>
        <p:spPr>
          <a:xfrm>
            <a:off x="691515" y="1439818"/>
            <a:ext cx="8675370" cy="514894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6714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91515" y="389470"/>
            <a:ext cx="8675370" cy="689932"/>
          </a:xfrm>
        </p:spPr>
        <p:txBody>
          <a:bodyPr/>
          <a:lstStyle>
            <a:lvl1pPr>
              <a:defRPr b="1">
                <a:latin typeface="Cabin" panose="020B08030502020200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91515" y="1079402"/>
            <a:ext cx="8675370" cy="55093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381051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guide">
    <p:spTree>
      <p:nvGrpSpPr>
        <p:cNvPr id="1" name=""/>
        <p:cNvGrpSpPr/>
        <p:nvPr/>
      </p:nvGrpSpPr>
      <p:grpSpPr>
        <a:xfrm>
          <a:off x="0" y="0"/>
          <a:ext cx="0" cy="0"/>
          <a:chOff x="0" y="0"/>
          <a:chExt cx="0" cy="0"/>
        </a:xfrm>
      </p:grpSpPr>
      <p:sp>
        <p:nvSpPr>
          <p:cNvPr id="2" name="Title 1"/>
          <p:cNvSpPr>
            <a:spLocks noGrp="1"/>
          </p:cNvSpPr>
          <p:nvPr>
            <p:ph type="title"/>
          </p:nvPr>
        </p:nvSpPr>
        <p:spPr>
          <a:xfrm>
            <a:off x="691515" y="692305"/>
            <a:ext cx="8675370" cy="871999"/>
          </a:xfrm>
        </p:spPr>
        <p:txBody>
          <a:bodyPr/>
          <a:lstStyle>
            <a:lvl1pPr>
              <a:defRPr b="1">
                <a:latin typeface="Cabin" panose="020B08030502020200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91515" y="1755647"/>
            <a:ext cx="8675370" cy="48331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cxnSp>
        <p:nvCxnSpPr>
          <p:cNvPr id="8" name="Straight Connector 7"/>
          <p:cNvCxnSpPr/>
          <p:nvPr userDrawn="1"/>
        </p:nvCxnSpPr>
        <p:spPr>
          <a:xfrm>
            <a:off x="691515" y="715264"/>
            <a:ext cx="8853907"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05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5"/>
            <a:ext cx="8675370" cy="3042919"/>
          </a:xfrm>
        </p:spPr>
        <p:txBody>
          <a:bodyPr anchor="b"/>
          <a:lstStyle>
            <a:lvl1pPr>
              <a:defRPr sz="4800" b="1">
                <a:latin typeface="Cabin" panose="020B08030502020200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6277" y="4895431"/>
            <a:ext cx="8675370" cy="1600199"/>
          </a:xfrm>
        </p:spPr>
        <p:txBody>
          <a:bodyPr/>
          <a:lstStyle>
            <a:lvl1pPr marL="0" indent="0">
              <a:buNone/>
              <a:defRPr sz="1920">
                <a:solidFill>
                  <a:schemeClr val="tx1">
                    <a:tint val="75000"/>
                  </a:schemeClr>
                </a:solidFill>
              </a:defRPr>
            </a:lvl1pPr>
            <a:lvl2pPr marL="365771" indent="0">
              <a:buNone/>
              <a:defRPr sz="1600">
                <a:solidFill>
                  <a:schemeClr val="tx1">
                    <a:tint val="75000"/>
                  </a:schemeClr>
                </a:solidFill>
              </a:defRPr>
            </a:lvl2pPr>
            <a:lvl3pPr marL="731543" indent="0">
              <a:buNone/>
              <a:defRPr sz="1440">
                <a:solidFill>
                  <a:schemeClr val="tx1">
                    <a:tint val="75000"/>
                  </a:schemeClr>
                </a:solidFill>
              </a:defRPr>
            </a:lvl3pPr>
            <a:lvl4pPr marL="1097314" indent="0">
              <a:buNone/>
              <a:defRPr sz="1280">
                <a:solidFill>
                  <a:schemeClr val="tx1">
                    <a:tint val="75000"/>
                  </a:schemeClr>
                </a:solidFill>
              </a:defRPr>
            </a:lvl4pPr>
            <a:lvl5pPr marL="1463086" indent="0">
              <a:buNone/>
              <a:defRPr sz="1280">
                <a:solidFill>
                  <a:schemeClr val="tx1">
                    <a:tint val="75000"/>
                  </a:schemeClr>
                </a:solidFill>
              </a:defRPr>
            </a:lvl5pPr>
            <a:lvl6pPr marL="1828857" indent="0">
              <a:buNone/>
              <a:defRPr sz="1280">
                <a:solidFill>
                  <a:schemeClr val="tx1">
                    <a:tint val="75000"/>
                  </a:schemeClr>
                </a:solidFill>
              </a:defRPr>
            </a:lvl6pPr>
            <a:lvl7pPr marL="2194629" indent="0">
              <a:buNone/>
              <a:defRPr sz="1280">
                <a:solidFill>
                  <a:schemeClr val="tx1">
                    <a:tint val="75000"/>
                  </a:schemeClr>
                </a:solidFill>
              </a:defRPr>
            </a:lvl7pPr>
            <a:lvl8pPr marL="2560400" indent="0">
              <a:buNone/>
              <a:defRPr sz="1280">
                <a:solidFill>
                  <a:schemeClr val="tx1">
                    <a:tint val="75000"/>
                  </a:schemeClr>
                </a:solidFill>
              </a:defRPr>
            </a:lvl8pPr>
            <a:lvl9pPr marL="2926171" indent="0">
              <a:buNone/>
              <a:defRPr sz="128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295315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4800" b="1">
                <a:latin typeface="Cabin" panose="020B08030502020200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1920">
                <a:latin typeface="Arial" panose="020B0604020202020204" pitchFamily="34" charset="0"/>
                <a:cs typeface="Arial" panose="020B0604020202020204" pitchFamily="34" charset="0"/>
              </a:defRPr>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For a copy of this slide, please contact us and reference this slide number: </a:t>
            </a:r>
          </a:p>
        </p:txBody>
      </p:sp>
      <p:sp>
        <p:nvSpPr>
          <p:cNvPr id="6" name="Slide Number Placeholder 5"/>
          <p:cNvSpPr>
            <a:spLocks noGrp="1"/>
          </p:cNvSpPr>
          <p:nvPr>
            <p:ph type="sldNum" sz="quarter" idx="12"/>
          </p:nvPr>
        </p:nvSpPr>
        <p:spPr/>
        <p:txBody>
          <a:bodyPr/>
          <a:lstStyle>
            <a:lvl1pPr>
              <a:defRPr b="1"/>
            </a:lvl1pPr>
          </a:lstStyle>
          <a:p>
            <a:r>
              <a:rPr lang="en-US" b="1"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404151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14590"/>
            <a:ext cx="8675370" cy="8719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For a copy of this slide, please contact us and reference this slide number: </a:t>
            </a:r>
          </a:p>
        </p:txBody>
      </p:sp>
      <p:sp>
        <p:nvSpPr>
          <p:cNvPr id="7" name="Slide Number Placeholder 6"/>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17611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70"/>
            <a:ext cx="8675370" cy="1413934"/>
          </a:xfrm>
        </p:spPr>
        <p:txBody>
          <a:bodyPr/>
          <a:lstStyle/>
          <a:p>
            <a:r>
              <a:rPr lang="en-US"/>
              <a:t>Click to edit Master title style</a:t>
            </a:r>
          </a:p>
        </p:txBody>
      </p:sp>
      <p:sp>
        <p:nvSpPr>
          <p:cNvPr id="3" name="Text Placeholder 2"/>
          <p:cNvSpPr>
            <a:spLocks noGrp="1"/>
          </p:cNvSpPr>
          <p:nvPr>
            <p:ph type="body" idx="1"/>
          </p:nvPr>
        </p:nvSpPr>
        <p:spPr>
          <a:xfrm>
            <a:off x="692826" y="1793241"/>
            <a:ext cx="4255174" cy="878839"/>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7" y="1793241"/>
            <a:ext cx="4276130" cy="878839"/>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6" name="Content Placeholder 5"/>
          <p:cNvSpPr>
            <a:spLocks noGrp="1"/>
          </p:cNvSpPr>
          <p:nvPr>
            <p:ph sz="quarter" idx="4"/>
          </p:nvPr>
        </p:nvSpPr>
        <p:spPr>
          <a:xfrm>
            <a:off x="5092067"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For a copy of this slide, please contact us and reference this slide number: </a:t>
            </a:r>
          </a:p>
        </p:txBody>
      </p:sp>
      <p:sp>
        <p:nvSpPr>
          <p:cNvPr id="9" name="Slide Number Placeholder 8"/>
          <p:cNvSpPr>
            <a:spLocks noGrp="1"/>
          </p:cNvSpPr>
          <p:nvPr>
            <p:ph type="sldNum" sz="quarter" idx="12"/>
          </p:nvPr>
        </p:nvSpPr>
        <p:spPr/>
        <p:txBody>
          <a:bodyPr/>
          <a:lstStyle>
            <a:lvl1pPr>
              <a:defRPr b="1"/>
            </a:lvl1pPr>
          </a:lstStyle>
          <a:p>
            <a:r>
              <a:rPr lang="en-US" b="1"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372643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774095"/>
            <a:ext cx="8675370" cy="611229"/>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For a copy of this slide, please contact us and reference this slide number: </a:t>
            </a:r>
          </a:p>
        </p:txBody>
      </p:sp>
      <p:sp>
        <p:nvSpPr>
          <p:cNvPr id="5" name="Slide Number Placeholder 4"/>
          <p:cNvSpPr>
            <a:spLocks noGrp="1"/>
          </p:cNvSpPr>
          <p:nvPr>
            <p:ph type="sldNum" sz="quarter" idx="12"/>
          </p:nvPr>
        </p:nvSpPr>
        <p:spPr/>
        <p:txBody>
          <a:bodyPr/>
          <a:lstStyle>
            <a:lvl1pPr>
              <a:defRPr b="1"/>
            </a:lvl1pPr>
          </a:lstStyle>
          <a:p>
            <a:r>
              <a:rPr lang="en-US" dirty="0"/>
              <a:t>Slide  </a:t>
            </a:r>
            <a:fld id="{F5C046C7-0FB6-42D4-B95B-657E489B0EC2}" type="slidenum">
              <a:rPr lang="en-US" smtClean="0"/>
              <a:pPr/>
              <a:t>‹#›</a:t>
            </a:fld>
            <a:endParaRPr lang="en-US" dirty="0"/>
          </a:p>
        </p:txBody>
      </p:sp>
    </p:spTree>
    <p:extLst>
      <p:ext uri="{BB962C8B-B14F-4D97-AF65-F5344CB8AC3E}">
        <p14:creationId xmlns:p14="http://schemas.microsoft.com/office/powerpoint/2010/main" val="88003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70"/>
            <a:ext cx="8675370" cy="87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288253"/>
            <a:ext cx="8675370" cy="53005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97987" y="6890274"/>
            <a:ext cx="4707331" cy="389467"/>
          </a:xfrm>
          <a:prstGeom prst="rect">
            <a:avLst/>
          </a:prstGeom>
        </p:spPr>
        <p:txBody>
          <a:bodyPr vert="horz" lIns="91440" tIns="45720" rIns="91440" bIns="45720" rtlCol="0" anchor="ctr"/>
          <a:lstStyle>
            <a:lvl1pPr algn="l">
              <a:defRPr sz="960">
                <a:solidFill>
                  <a:schemeClr val="tx1">
                    <a:tint val="75000"/>
                  </a:schemeClr>
                </a:solidFill>
              </a:defRPr>
            </a:lvl1pPr>
          </a:lstStyle>
          <a:p>
            <a:r>
              <a:rPr lang="en-US" dirty="0"/>
              <a:t>For a copy of this slide, please contact us and reference this slide number: </a:t>
            </a:r>
          </a:p>
        </p:txBody>
      </p:sp>
      <p:sp>
        <p:nvSpPr>
          <p:cNvPr id="6" name="Slide Number Placeholder 5"/>
          <p:cNvSpPr>
            <a:spLocks noGrp="1"/>
          </p:cNvSpPr>
          <p:nvPr>
            <p:ph type="sldNum" sz="quarter" idx="4"/>
          </p:nvPr>
        </p:nvSpPr>
        <p:spPr>
          <a:xfrm>
            <a:off x="7805318" y="6890274"/>
            <a:ext cx="1561567" cy="389467"/>
          </a:xfrm>
          <a:prstGeom prst="rect">
            <a:avLst/>
          </a:prstGeom>
        </p:spPr>
        <p:txBody>
          <a:bodyPr vert="horz" lIns="91440" tIns="45720" rIns="91440" bIns="45720" rtlCol="0" anchor="ctr"/>
          <a:lstStyle>
            <a:lvl1pPr algn="r">
              <a:defRPr sz="960">
                <a:solidFill>
                  <a:schemeClr val="tx1">
                    <a:tint val="75000"/>
                  </a:schemeClr>
                </a:solidFill>
                <a:latin typeface="Arial" panose="020B0604020202020204" pitchFamily="34" charset="0"/>
                <a:cs typeface="Arial" panose="020B0604020202020204" pitchFamily="34" charset="0"/>
              </a:defRPr>
            </a:lvl1pPr>
          </a:lstStyle>
          <a:p>
            <a:pPr algn="l">
              <a:tabLst>
                <a:tab pos="4389257" algn="r"/>
              </a:tabLst>
            </a:pPr>
            <a:r>
              <a:rPr lang="en-US" sz="640"/>
              <a:t>	</a:t>
            </a:r>
            <a:r>
              <a:rPr lang="en-US" b="1"/>
              <a:t> Slide  </a:t>
            </a:r>
            <a:fld id="{F5C046C7-0FB6-42D4-B95B-657E489B0EC2}" type="slidenum">
              <a:rPr lang="en-US" b="1" smtClean="0"/>
              <a:pPr algn="l">
                <a:tabLst>
                  <a:tab pos="4389257" algn="r"/>
                </a:tabLst>
              </a:pPr>
              <a:t>‹#›</a:t>
            </a:fld>
            <a:r>
              <a:rPr lang="en-US" b="1"/>
              <a:t> </a:t>
            </a:r>
            <a:endParaRPr lang="en-US" b="1" dirty="0"/>
          </a:p>
        </p:txBody>
      </p:sp>
      <p:sp>
        <p:nvSpPr>
          <p:cNvPr id="7" name="Rectangle 6"/>
          <p:cNvSpPr/>
          <p:nvPr userDrawn="1"/>
        </p:nvSpPr>
        <p:spPr>
          <a:xfrm>
            <a:off x="372161" y="6714304"/>
            <a:ext cx="2564892" cy="44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8" name="Straight Connector 7"/>
          <p:cNvCxnSpPr/>
          <p:nvPr userDrawn="1"/>
        </p:nvCxnSpPr>
        <p:spPr>
          <a:xfrm>
            <a:off x="651281" y="6794631"/>
            <a:ext cx="888408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61CA0CFA-49FA-4D24-8C47-5ACE06E6BF35}"/>
              </a:ext>
            </a:extLst>
          </p:cNvPr>
          <p:cNvPicPr>
            <a:picLocks noChangeAspect="1"/>
          </p:cNvPicPr>
          <p:nvPr userDrawn="1"/>
        </p:nvPicPr>
        <p:blipFill>
          <a:blip r:embed="rId16" cstate="print">
            <a:extLst>
              <a:ext uri="{BEBA8EAE-BF5A-486C-A8C5-ECC9F3942E4B}">
                <a14:imgProps xmlns:a14="http://schemas.microsoft.com/office/drawing/2010/main">
                  <a14:imgLayer r:embed="rId17">
                    <a14:imgEffect>
                      <a14:saturation sat="66000"/>
                    </a14:imgEffect>
                  </a14:imgLayer>
                </a14:imgProps>
              </a:ext>
              <a:ext uri="{28A0092B-C50C-407E-A947-70E740481C1C}">
                <a14:useLocalDpi xmlns:a14="http://schemas.microsoft.com/office/drawing/2010/main" val="0"/>
              </a:ext>
            </a:extLst>
          </a:blip>
          <a:stretch>
            <a:fillRect/>
          </a:stretch>
        </p:blipFill>
        <p:spPr>
          <a:xfrm>
            <a:off x="651281" y="6885066"/>
            <a:ext cx="1012316" cy="352605"/>
          </a:xfrm>
          <a:prstGeom prst="rect">
            <a:avLst/>
          </a:prstGeom>
        </p:spPr>
      </p:pic>
    </p:spTree>
    <p:extLst>
      <p:ext uri="{BB962C8B-B14F-4D97-AF65-F5344CB8AC3E}">
        <p14:creationId xmlns:p14="http://schemas.microsoft.com/office/powerpoint/2010/main" val="138414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dt="0"/>
  <p:txStyles>
    <p:titleStyle>
      <a:lvl1pPr algn="l" defTabSz="731543" rtl="0" eaLnBrk="1" latinLnBrk="0" hangingPunct="1">
        <a:lnSpc>
          <a:spcPct val="90000"/>
        </a:lnSpc>
        <a:spcBef>
          <a:spcPct val="0"/>
        </a:spcBef>
        <a:buNone/>
        <a:defRPr sz="3520" b="1" kern="1200">
          <a:solidFill>
            <a:schemeClr val="tx2">
              <a:lumMod val="75000"/>
            </a:schemeClr>
          </a:solidFill>
          <a:latin typeface="Cabin" panose="020B0803050202020004" pitchFamily="34" charset="0"/>
          <a:ea typeface="+mj-ea"/>
          <a:cs typeface="+mj-cs"/>
        </a:defRPr>
      </a:lvl1pPr>
    </p:titleStyle>
    <p:bodyStyle>
      <a:lvl1pPr marL="318780" indent="-275599" algn="l" defTabSz="731543" rtl="0" eaLnBrk="1" latinLnBrk="0" hangingPunct="1">
        <a:lnSpc>
          <a:spcPct val="90000"/>
        </a:lnSpc>
        <a:spcBef>
          <a:spcPts val="800"/>
        </a:spcBef>
        <a:buClr>
          <a:schemeClr val="tx2">
            <a:lumMod val="50000"/>
          </a:schemeClr>
        </a:buClr>
        <a:buFont typeface="Arial" panose="020B0604020202020204" pitchFamily="34" charset="0"/>
        <a:buChar char="■"/>
        <a:defRPr sz="2240" kern="1200">
          <a:solidFill>
            <a:schemeClr val="tx1"/>
          </a:solidFill>
          <a:latin typeface="Arial" panose="020B0604020202020204" pitchFamily="34" charset="0"/>
          <a:ea typeface="+mn-ea"/>
          <a:cs typeface="Arial" panose="020B0604020202020204" pitchFamily="34" charset="0"/>
        </a:defRPr>
      </a:lvl1pPr>
      <a:lvl2pPr marL="548657" indent="-182886" algn="l" defTabSz="731543" rtl="0" eaLnBrk="1" latinLnBrk="0" hangingPunct="1">
        <a:lnSpc>
          <a:spcPct val="90000"/>
        </a:lnSpc>
        <a:spcBef>
          <a:spcPts val="4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2pPr>
      <a:lvl3pPr marL="914429" indent="-182886" algn="l" defTabSz="731543" rtl="0" eaLnBrk="1" latinLnBrk="0" hangingPunct="1">
        <a:lnSpc>
          <a:spcPct val="90000"/>
        </a:lnSpc>
        <a:spcBef>
          <a:spcPts val="4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80200"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Arial" panose="020B0604020202020204" pitchFamily="34" charset="0"/>
          <a:ea typeface="+mn-ea"/>
          <a:cs typeface="Arial" panose="020B0604020202020204" pitchFamily="34" charset="0"/>
        </a:defRPr>
      </a:lvl4pPr>
      <a:lvl5pPr marL="1645971"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Arial" panose="020B0604020202020204" pitchFamily="34" charset="0"/>
          <a:ea typeface="+mn-ea"/>
          <a:cs typeface="Arial" panose="020B0604020202020204" pitchFamily="34" charset="0"/>
        </a:defRPr>
      </a:lvl5pPr>
      <a:lvl6pPr marL="2011743"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514"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86"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57"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4"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9"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1" algn="l" defTabSz="731543" rtl="0" eaLnBrk="1" latinLnBrk="0" hangingPunct="1">
        <a:defRPr sz="14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2"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7.png"/><Relationship Id="rId3" Type="http://schemas.openxmlformats.org/officeDocument/2006/relationships/slide" Target="slide11.xml"/><Relationship Id="rId7" Type="http://schemas.openxmlformats.org/officeDocument/2006/relationships/image" Target="../media/image5.png"/><Relationship Id="rId12"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slide" Target="slide40.xml"/><Relationship Id="rId5" Type="http://schemas.openxmlformats.org/officeDocument/2006/relationships/slide" Target="slide30.xml"/><Relationship Id="rId15" Type="http://schemas.openxmlformats.org/officeDocument/2006/relationships/image" Target="../media/image70.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0.png"/><Relationship Id="rId14" Type="http://schemas.openxmlformats.org/officeDocument/2006/relationships/slide" Target="slide50.xml"/></Relationships>
</file>

<file path=ppt/slides/_rels/slide10.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EBIT%20beats%20HC%20Live!R7C2:R44C19"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file:///\\FUGADC3\Research\Fundstrat\Daily\EPS%20season\New\Daily%20Sales%20and%20EPS%20summary%203Q20.xlsx!EBIT%20beats%20HC%20Live!R7C22:R44C39" TargetMode="Externa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file:///\\FUGADC3\Research\Fundstrat\Daily\EPS%20season\New\Daily%20Sales%20and%20EPS%20summary%203Q20.xlsx!Sector%20EPS%20summary!R8C28:R35C37" TargetMode="External"/><Relationship Id="rId7" Type="http://schemas.openxmlformats.org/officeDocument/2006/relationships/oleObject" Target="file:///\\FUGADC3\Research\Fundstrat\Daily\EPS%20season\New\Daily%20Sales%20and%20EPS%20summary%203Q20.xlsx!Sector%20EPS%20summary!R3C6:R6C9"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file:///\\FUGADC3\Research\Fundstrat\Daily\EPS%20season\New\Daily%20Sales%20and%20EPS%20summary%203Q20.xlsx!Sector%20EPS%20summary!R8C6:R35C26" TargetMode="Externa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file:///\\FUGADC3\Research\Fundstrat\Daily\EPS%20season\New\Daily%20Sales%20and%20EPS%20summary%202Q20.xlsx!Sector%20EPS%20summary!R8C28:R35C37" TargetMode="External"/><Relationship Id="rId7" Type="http://schemas.openxmlformats.org/officeDocument/2006/relationships/oleObject" Target="file:///\\FUGADC3\Research\Fundstrat\Daily\EPS%20season\New\Daily%20Sales%20and%20EPS%20summary%202Q20.xlsx!Sector%20EPS%20summary!R3C6:R6C9"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0.emf"/><Relationship Id="rId5" Type="http://schemas.openxmlformats.org/officeDocument/2006/relationships/oleObject" Target="file:///\\FUGADC3\Research\Fundstrat\Daily\EPS%20season\New\Daily%20Sales%20and%20EPS%20summary%202Q20.xlsx!Sector%20EPS%20summary!R8C6:R35C26" TargetMode="External"/><Relationship Id="rId4" Type="http://schemas.openxmlformats.org/officeDocument/2006/relationships/image" Target="../media/image80.emf"/></Relationships>
</file>

<file path=ppt/slides/_rels/slide3.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Sector%20Sales%20summary!R8C28:R35C37"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file:///\\FUGADC3\Research\Fundstrat\Daily\EPS%20season\New\Daily%20Sales%20and%20EPS%20summary%203Q20.xlsx!Sector%20Sales%20summary!R8C6:R35C26" TargetMode="Externa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2Q20.xlsx!Sector%20Sales%20summary!R8C28:R35C37"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0.emf"/><Relationship Id="rId5" Type="http://schemas.openxmlformats.org/officeDocument/2006/relationships/oleObject" Target="file:///\\FUGADC3\Research\Fundstrat\Daily\EPS%20season\New\Daily%20Sales%20and%20EPS%20summary%202Q20.xlsx!Sector%20Sales%20summary!R8C6:R35C26" TargetMode="External"/><Relationship Id="rId4" Type="http://schemas.openxmlformats.org/officeDocument/2006/relationships/image" Target="../media/image110.emf"/></Relationships>
</file>

<file path=ppt/slides/_rels/slide4.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Earnings%20Calendar%20(week)!R39C4:R71C24"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file:///\\FUGADC3\Research\Fundstrat\Daily\EPS%20season\New\Daily%20Sales%20and%20EPS%20summary%203Q20.xlsx!Earnings%20Calendar%20(daily)!R39C3:R78C13" TargetMode="External"/><Relationship Id="rId4" Type="http://schemas.openxmlformats.org/officeDocument/2006/relationships/image" Target="../media/image13.emf"/></Relationships>
</file>

<file path=ppt/slides/_rels/slide40.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2Q20.xlsx!Earnings%20Calendar%20(daily)!R47C4:R74C12" TargetMode="Externa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40.emf"/><Relationship Id="rId5" Type="http://schemas.openxmlformats.org/officeDocument/2006/relationships/oleObject" Target="file:///\\FUGADC3\Research\Fundstrat\Daily\EPS%20season\New\Daily%20Sales%20and%20EPS%20summary%202Q20.xlsx!Earnings%20Calendar%20(week)!R39C4:R69C22" TargetMode="External"/><Relationship Id="rId4" Type="http://schemas.openxmlformats.org/officeDocument/2006/relationships/image" Target="../media/image130.emf"/></Relationships>
</file>

<file path=ppt/slides/_rels/slide5.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Daily%20Report%20(date)!R3C45:R40C64"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50.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2Q20.xlsx!Daily%20Report%20(date)!R3C45:R40C64" TargetMode="External"/><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50.emf"/></Relationships>
</file>

<file path=ppt/slides/_rels/slide6.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Sales%20beats%20Live!R7C2:R44C19"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file:///\\FUGADC3\Research\Fundstrat\Daily\EPS%20season\New\Daily%20Sales%20and%20EPS%20summary%203Q20.xlsx!Sales%20beats%20Live!R7C22:R44C39" TargetMode="Externa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Sales%20beats%20Live!R7C63:R44C80"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file:///\\FUGADC3\Research\Fundstrat\Daily\EPS%20season\New\Daily%20Sales%20and%20EPS%20summary%203Q20.xlsx!Sales%20beats%20Live!R7C82:R44C99" TargetMode="Externa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EPS%20beats%20HC%20Live!R7C2:R44C19"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file:///\\FUGADC3\Research\Fundstrat\Daily\EPS%20season\New\Daily%20Sales%20and%20EPS%20summary%203Q20.xlsx!EPS%20beats%20HC%20Live!R7C22:R44C39" TargetMode="Externa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oleObject" Target="file:///\\FUGADC3\Research\Fundstrat\Daily\EPS%20season\New\Daily%20Sales%20and%20EPS%20summary%203Q20.xlsx!EPS%20beats%20HC%20Live!R7C63:R44C80"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file:///\\FUGADC3\Research\Fundstrat\Daily\EPS%20season\New\Daily%20Sales%20and%20EPS%20summary%203Q20.xlsx!EPS%20beats%20HC%20Live!R7C82:R44C99" TargetMode="Externa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D80B6D4C-3FA4-46D0-AF95-27449953191C}"/>
              </a:ext>
            </a:extLst>
          </p:cNvPr>
          <p:cNvSpPr txBox="1">
            <a:spLocks/>
          </p:cNvSpPr>
          <p:nvPr/>
        </p:nvSpPr>
        <p:spPr>
          <a:xfrm>
            <a:off x="1" y="6977082"/>
            <a:ext cx="10058400" cy="323122"/>
          </a:xfrm>
          <a:prstGeom prst="rect">
            <a:avLst/>
          </a:prstGeom>
          <a:gradFill flip="none" rotWithShape="1">
            <a:gsLst>
              <a:gs pos="0">
                <a:schemeClr val="accent1">
                  <a:lumMod val="5000"/>
                  <a:lumOff val="95000"/>
                  <a:alpha val="70000"/>
                </a:schemeClr>
              </a:gs>
              <a:gs pos="36000">
                <a:schemeClr val="accent1">
                  <a:lumMod val="45000"/>
                  <a:lumOff val="55000"/>
                  <a:alpha val="90000"/>
                </a:schemeClr>
              </a:gs>
              <a:gs pos="68000">
                <a:schemeClr val="accent1">
                  <a:lumMod val="45000"/>
                  <a:lumOff val="55000"/>
                  <a:alpha val="90000"/>
                </a:schemeClr>
              </a:gs>
              <a:gs pos="100000">
                <a:schemeClr val="accent1">
                  <a:lumMod val="30000"/>
                  <a:lumOff val="70000"/>
                  <a:alpha val="60000"/>
                </a:schemeClr>
              </a:gs>
            </a:gsLst>
            <a:lin ang="5400000" scaled="1"/>
            <a:tileRect/>
          </a:gradFill>
          <a:ln>
            <a:noFill/>
          </a:ln>
          <a:effectLst/>
        </p:spPr>
        <p:txBody>
          <a:bodyPr vert="horz" lIns="72265" tIns="44607" rIns="72265" bIns="36132" rtlCol="0">
            <a:noAutofit/>
          </a:bodyPr>
          <a:lstStyle>
            <a:lvl1pPr marL="0" indent="0" algn="l" defTabSz="914400" rtl="0" eaLnBrk="1" latinLnBrk="0" hangingPunct="1">
              <a:lnSpc>
                <a:spcPct val="90000"/>
              </a:lnSpc>
              <a:spcBef>
                <a:spcPts val="1000"/>
              </a:spcBef>
              <a:buClr>
                <a:schemeClr val="tx2">
                  <a:lumMod val="50000"/>
                </a:schemeClr>
              </a:buClr>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527" dirty="0">
              <a:solidFill>
                <a:schemeClr val="bg1"/>
              </a:solidFill>
            </a:endParaRPr>
          </a:p>
          <a:p>
            <a:pPr>
              <a:lnSpc>
                <a:spcPct val="100000"/>
              </a:lnSpc>
              <a:spcBef>
                <a:spcPts val="0"/>
              </a:spcBef>
            </a:pPr>
            <a:endParaRPr lang="en-US" sz="1161" b="1" dirty="0">
              <a:solidFill>
                <a:schemeClr val="bg1"/>
              </a:solidFill>
            </a:endParaRPr>
          </a:p>
          <a:p>
            <a:pPr>
              <a:lnSpc>
                <a:spcPct val="100000"/>
              </a:lnSpc>
              <a:spcBef>
                <a:spcPts val="0"/>
              </a:spcBef>
            </a:pPr>
            <a:endParaRPr lang="en-US" sz="1073" dirty="0">
              <a:solidFill>
                <a:schemeClr val="bg1"/>
              </a:solidFill>
            </a:endParaRPr>
          </a:p>
        </p:txBody>
      </p:sp>
      <p:sp>
        <p:nvSpPr>
          <p:cNvPr id="3" name="TextBox 2"/>
          <p:cNvSpPr txBox="1"/>
          <p:nvPr/>
        </p:nvSpPr>
        <p:spPr>
          <a:xfrm>
            <a:off x="-2044476" y="1903466"/>
            <a:ext cx="1626288" cy="676887"/>
          </a:xfrm>
          <a:prstGeom prst="rect">
            <a:avLst/>
          </a:prstGeom>
          <a:noFill/>
        </p:spPr>
        <p:txBody>
          <a:bodyPr wrap="square" rtlCol="0">
            <a:spAutoFit/>
          </a:bodyPr>
          <a:lstStyle/>
          <a:p>
            <a:r>
              <a:rPr lang="en-US" sz="1907" dirty="0"/>
              <a:t>Date: </a:t>
            </a:r>
            <a:r>
              <a:rPr lang="en-US" altLang="zh-CN" sz="1907" dirty="0"/>
              <a:t>10/19/18</a:t>
            </a:r>
            <a:endParaRPr lang="en-US" sz="1907" dirty="0"/>
          </a:p>
        </p:txBody>
      </p:sp>
      <p:sp>
        <p:nvSpPr>
          <p:cNvPr id="10" name="Subtitle 2">
            <a:extLst>
              <a:ext uri="{FF2B5EF4-FFF2-40B4-BE49-F238E27FC236}">
                <a16:creationId xmlns:a16="http://schemas.microsoft.com/office/drawing/2014/main" id="{4E0FB53D-CFC2-4136-AC83-406AA747D056}"/>
              </a:ext>
            </a:extLst>
          </p:cNvPr>
          <p:cNvSpPr txBox="1">
            <a:spLocks/>
          </p:cNvSpPr>
          <p:nvPr/>
        </p:nvSpPr>
        <p:spPr>
          <a:xfrm>
            <a:off x="8214462" y="5558999"/>
            <a:ext cx="2457591" cy="1418083"/>
          </a:xfrm>
          <a:prstGeom prst="rect">
            <a:avLst/>
          </a:prstGeom>
        </p:spPr>
        <p:txBody>
          <a:bodyPr vert="horz" lIns="72265" tIns="36132" rIns="72265" bIns="36132" rtlCol="0">
            <a:noAutofit/>
          </a:bodyPr>
          <a:lstStyle>
            <a:lvl1pPr marL="0" indent="0" algn="l" defTabSz="914400" rtl="0" eaLnBrk="1" latinLnBrk="0" hangingPunct="1">
              <a:lnSpc>
                <a:spcPct val="90000"/>
              </a:lnSpc>
              <a:spcBef>
                <a:spcPts val="1000"/>
              </a:spcBef>
              <a:buClr>
                <a:schemeClr val="tx2">
                  <a:lumMod val="50000"/>
                </a:schemeClr>
              </a:buClr>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073" dirty="0"/>
          </a:p>
        </p:txBody>
      </p:sp>
      <p:sp>
        <p:nvSpPr>
          <p:cNvPr id="20" name="Subtitle 2">
            <a:extLst>
              <a:ext uri="{FF2B5EF4-FFF2-40B4-BE49-F238E27FC236}">
                <a16:creationId xmlns:a16="http://schemas.microsoft.com/office/drawing/2014/main" id="{6F95C8A5-A3E2-4DCE-8620-B5BE78EA2CEF}"/>
              </a:ext>
            </a:extLst>
          </p:cNvPr>
          <p:cNvSpPr txBox="1">
            <a:spLocks/>
          </p:cNvSpPr>
          <p:nvPr/>
        </p:nvSpPr>
        <p:spPr>
          <a:xfrm>
            <a:off x="0" y="7113106"/>
            <a:ext cx="9136538" cy="225442"/>
          </a:xfrm>
          <a:prstGeom prst="rect">
            <a:avLst/>
          </a:prstGeom>
          <a:effectLst/>
        </p:spPr>
        <p:txBody>
          <a:bodyPr vert="horz" lIns="72265" tIns="36132" rIns="72265" bIns="36132"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97"/>
              </a:lnSpc>
            </a:pPr>
            <a:r>
              <a:rPr lang="en-US" sz="976" dirty="0">
                <a:ln w="3175">
                  <a:noFill/>
                </a:ln>
                <a:solidFill>
                  <a:schemeClr val="tx2">
                    <a:lumMod val="50000"/>
                  </a:schemeClr>
                </a:solidFill>
              </a:rPr>
              <a:t>For Reg AC certification and other important disclosures, see </a:t>
            </a:r>
            <a:r>
              <a:rPr lang="en-US" sz="976" dirty="0">
                <a:ln w="3175">
                  <a:noFill/>
                </a:ln>
                <a:solidFill>
                  <a:schemeClr val="tx2">
                    <a:lumMod val="50000"/>
                  </a:schemeClr>
                </a:solidFill>
                <a:hlinkClick r:id="rId3" action="ppaction://hlinksldjump"/>
              </a:rPr>
              <a:t>Disclosures, Slide 11</a:t>
            </a:r>
            <a:r>
              <a:rPr lang="en-US" sz="976" dirty="0">
                <a:ln w="3175">
                  <a:noFill/>
                </a:ln>
                <a:solidFill>
                  <a:schemeClr val="tx2">
                    <a:lumMod val="50000"/>
                  </a:schemeClr>
                </a:solidFill>
              </a:rPr>
              <a:t>.</a:t>
            </a:r>
          </a:p>
          <a:p>
            <a:pPr>
              <a:lnSpc>
                <a:spcPts val="1897"/>
              </a:lnSpc>
            </a:pPr>
            <a:endParaRPr lang="en-US" sz="976" dirty="0">
              <a:ln w="3175">
                <a:noFill/>
              </a:ln>
              <a:solidFill>
                <a:schemeClr val="tx2">
                  <a:lumMod val="50000"/>
                </a:schemeClr>
              </a:solidFill>
            </a:endParaRPr>
          </a:p>
        </p:txBody>
      </p:sp>
      <p:sp>
        <p:nvSpPr>
          <p:cNvPr id="30" name="TextBox 29">
            <a:extLst>
              <a:ext uri="{FF2B5EF4-FFF2-40B4-BE49-F238E27FC236}">
                <a16:creationId xmlns:a16="http://schemas.microsoft.com/office/drawing/2014/main" id="{423ACDF5-173B-464A-B717-E7B4C35BFABD}"/>
              </a:ext>
            </a:extLst>
          </p:cNvPr>
          <p:cNvSpPr txBox="1"/>
          <p:nvPr/>
        </p:nvSpPr>
        <p:spPr>
          <a:xfrm>
            <a:off x="2673787" y="3804574"/>
            <a:ext cx="3486914" cy="439766"/>
          </a:xfrm>
          <a:prstGeom prst="rect">
            <a:avLst/>
          </a:prstGeom>
          <a:gradFill flip="none" rotWithShape="1">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a:ln>
            <a:noFill/>
          </a:ln>
        </p:spPr>
        <p:txBody>
          <a:bodyPr wrap="square" lIns="89214" tIns="0" rIns="89214" bIns="0" rtlCol="0" anchor="ctr">
            <a:noAutofit/>
          </a:bodyPr>
          <a:lstStyle/>
          <a:p>
            <a:r>
              <a:rPr lang="en-US" sz="1800" b="1" dirty="0">
                <a:solidFill>
                  <a:schemeClr val="bg1"/>
                </a:solidFill>
                <a:latin typeface="Cabin" panose="020B0803050202020004" pitchFamily="34" charset="0"/>
              </a:rPr>
              <a:t>S&amp;P 500 Earnings Calendar</a:t>
            </a:r>
          </a:p>
        </p:txBody>
      </p:sp>
      <p:sp>
        <p:nvSpPr>
          <p:cNvPr id="31" name="TextBox 30">
            <a:extLst>
              <a:ext uri="{FF2B5EF4-FFF2-40B4-BE49-F238E27FC236}">
                <a16:creationId xmlns:a16="http://schemas.microsoft.com/office/drawing/2014/main" id="{04F41082-9219-4D90-8339-50715CE41A8B}"/>
              </a:ext>
            </a:extLst>
          </p:cNvPr>
          <p:cNvSpPr txBox="1"/>
          <p:nvPr/>
        </p:nvSpPr>
        <p:spPr>
          <a:xfrm>
            <a:off x="6399859" y="3804574"/>
            <a:ext cx="3486914" cy="439766"/>
          </a:xfrm>
          <a:prstGeom prst="rect">
            <a:avLst/>
          </a:prstGeom>
          <a:gradFill flip="none" rotWithShape="1">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a:ln>
            <a:noFill/>
          </a:ln>
        </p:spPr>
        <p:txBody>
          <a:bodyPr wrap="square" lIns="89214" tIns="0" rIns="89214" bIns="0" rtlCol="0" anchor="ctr">
            <a:noAutofit/>
          </a:bodyPr>
          <a:lstStyle/>
          <a:p>
            <a:r>
              <a:rPr lang="en-US" sz="1800" b="1" dirty="0">
                <a:solidFill>
                  <a:schemeClr val="bg1"/>
                </a:solidFill>
                <a:latin typeface="Cabin" panose="020B0803050202020004" pitchFamily="34" charset="0"/>
              </a:rPr>
              <a:t>Today’s Earnings</a:t>
            </a:r>
          </a:p>
        </p:txBody>
      </p:sp>
      <p:sp>
        <p:nvSpPr>
          <p:cNvPr id="32" name="TextBox 31">
            <a:extLst>
              <a:ext uri="{FF2B5EF4-FFF2-40B4-BE49-F238E27FC236}">
                <a16:creationId xmlns:a16="http://schemas.microsoft.com/office/drawing/2014/main" id="{668870F5-1518-4530-A351-CEA5322523C6}"/>
              </a:ext>
            </a:extLst>
          </p:cNvPr>
          <p:cNvSpPr txBox="1"/>
          <p:nvPr/>
        </p:nvSpPr>
        <p:spPr>
          <a:xfrm>
            <a:off x="2673787" y="1179194"/>
            <a:ext cx="3486914" cy="439766"/>
          </a:xfrm>
          <a:prstGeom prst="rect">
            <a:avLst/>
          </a:prstGeom>
          <a:gradFill flip="none" rotWithShape="1">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a:ln>
            <a:noFill/>
          </a:ln>
        </p:spPr>
        <p:txBody>
          <a:bodyPr wrap="square" lIns="89214" tIns="0" rIns="89214" bIns="0" rtlCol="0" anchor="ctr">
            <a:noAutofit/>
          </a:bodyPr>
          <a:lstStyle/>
          <a:p>
            <a:r>
              <a:rPr lang="en-US" sz="1800" b="1" dirty="0">
                <a:solidFill>
                  <a:schemeClr val="bg1"/>
                </a:solidFill>
                <a:latin typeface="Cabin" panose="020B0803050202020004" pitchFamily="34" charset="0"/>
              </a:rPr>
              <a:t>S&amp;P 500 3Q20 Earnings Analysis</a:t>
            </a:r>
          </a:p>
        </p:txBody>
      </p:sp>
      <p:sp>
        <p:nvSpPr>
          <p:cNvPr id="33" name="TextBox 32">
            <a:extLst>
              <a:ext uri="{FF2B5EF4-FFF2-40B4-BE49-F238E27FC236}">
                <a16:creationId xmlns:a16="http://schemas.microsoft.com/office/drawing/2014/main" id="{452C1A34-C2C0-4738-A58F-D7AA4F3829B5}"/>
              </a:ext>
            </a:extLst>
          </p:cNvPr>
          <p:cNvSpPr txBox="1"/>
          <p:nvPr/>
        </p:nvSpPr>
        <p:spPr>
          <a:xfrm>
            <a:off x="6399859" y="1179194"/>
            <a:ext cx="3486914" cy="439766"/>
          </a:xfrm>
          <a:prstGeom prst="rect">
            <a:avLst/>
          </a:prstGeom>
          <a:gradFill flip="none" rotWithShape="1">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a:ln>
            <a:noFill/>
          </a:ln>
        </p:spPr>
        <p:txBody>
          <a:bodyPr wrap="square" lIns="89214" tIns="0" rIns="89214" bIns="0" rtlCol="0" anchor="ctr">
            <a:noAutofit/>
          </a:bodyPr>
          <a:lstStyle/>
          <a:p>
            <a:r>
              <a:rPr lang="en-US" sz="1800" b="1" dirty="0">
                <a:solidFill>
                  <a:schemeClr val="bg1"/>
                </a:solidFill>
                <a:latin typeface="Cabin" panose="020B0803050202020004" pitchFamily="34" charset="0"/>
              </a:rPr>
              <a:t>S&amp;P 500 3Q20 Sales Analysis</a:t>
            </a:r>
          </a:p>
        </p:txBody>
      </p:sp>
      <p:sp>
        <p:nvSpPr>
          <p:cNvPr id="37" name="Subtitle 2">
            <a:extLst>
              <a:ext uri="{FF2B5EF4-FFF2-40B4-BE49-F238E27FC236}">
                <a16:creationId xmlns:a16="http://schemas.microsoft.com/office/drawing/2014/main" id="{FE0BE911-D803-435A-B60C-A31E323D65F4}"/>
              </a:ext>
            </a:extLst>
          </p:cNvPr>
          <p:cNvSpPr txBox="1">
            <a:spLocks/>
          </p:cNvSpPr>
          <p:nvPr/>
        </p:nvSpPr>
        <p:spPr>
          <a:xfrm>
            <a:off x="1" y="1027360"/>
            <a:ext cx="2434630" cy="5137220"/>
          </a:xfrm>
          <a:prstGeom prst="rect">
            <a:avLst/>
          </a:prstGeom>
          <a:gradFill flip="none" rotWithShape="1">
            <a:gsLst>
              <a:gs pos="0">
                <a:schemeClr val="accent1">
                  <a:lumMod val="5000"/>
                  <a:lumOff val="95000"/>
                  <a:alpha val="70000"/>
                </a:schemeClr>
              </a:gs>
              <a:gs pos="36000">
                <a:schemeClr val="accent1">
                  <a:lumMod val="45000"/>
                  <a:lumOff val="55000"/>
                  <a:alpha val="90000"/>
                </a:schemeClr>
              </a:gs>
              <a:gs pos="68000">
                <a:schemeClr val="accent1">
                  <a:lumMod val="45000"/>
                  <a:lumOff val="55000"/>
                  <a:alpha val="90000"/>
                </a:schemeClr>
              </a:gs>
              <a:gs pos="100000">
                <a:schemeClr val="accent1">
                  <a:lumMod val="30000"/>
                  <a:lumOff val="70000"/>
                  <a:alpha val="60000"/>
                </a:schemeClr>
              </a:gs>
            </a:gsLst>
            <a:lin ang="5400000" scaled="1"/>
            <a:tileRect/>
          </a:gradFill>
          <a:ln>
            <a:noFill/>
          </a:ln>
          <a:effectLst/>
        </p:spPr>
        <p:txBody>
          <a:bodyPr vert="horz" lIns="72265" tIns="44607" rIns="72265" bIns="36132" rtlCol="0">
            <a:noAutofit/>
          </a:bodyPr>
          <a:lstStyle>
            <a:lvl1pPr marL="0" indent="0" algn="l" defTabSz="914400" rtl="0" eaLnBrk="1" latinLnBrk="0" hangingPunct="1">
              <a:lnSpc>
                <a:spcPct val="90000"/>
              </a:lnSpc>
              <a:spcBef>
                <a:spcPts val="1000"/>
              </a:spcBef>
              <a:buClr>
                <a:schemeClr val="tx2">
                  <a:lumMod val="50000"/>
                </a:schemeClr>
              </a:buClr>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527" dirty="0">
              <a:solidFill>
                <a:schemeClr val="bg1"/>
              </a:solidFill>
            </a:endParaRPr>
          </a:p>
          <a:p>
            <a:pPr>
              <a:lnSpc>
                <a:spcPct val="100000"/>
              </a:lnSpc>
              <a:spcBef>
                <a:spcPts val="0"/>
              </a:spcBef>
            </a:pPr>
            <a:endParaRPr lang="en-US" sz="1161" b="1" dirty="0">
              <a:solidFill>
                <a:schemeClr val="bg1"/>
              </a:solidFill>
            </a:endParaRPr>
          </a:p>
          <a:p>
            <a:pPr>
              <a:lnSpc>
                <a:spcPct val="100000"/>
              </a:lnSpc>
              <a:spcBef>
                <a:spcPts val="0"/>
              </a:spcBef>
            </a:pPr>
            <a:endParaRPr lang="en-US" sz="1073" dirty="0">
              <a:solidFill>
                <a:schemeClr val="bg1"/>
              </a:solidFill>
            </a:endParaRPr>
          </a:p>
        </p:txBody>
      </p:sp>
      <p:sp>
        <p:nvSpPr>
          <p:cNvPr id="38" name="Title 1">
            <a:extLst>
              <a:ext uri="{FF2B5EF4-FFF2-40B4-BE49-F238E27FC236}">
                <a16:creationId xmlns:a16="http://schemas.microsoft.com/office/drawing/2014/main" id="{A9860D6E-6583-4244-BE43-AD4DD568DEEB}"/>
              </a:ext>
            </a:extLst>
          </p:cNvPr>
          <p:cNvSpPr txBox="1">
            <a:spLocks/>
          </p:cNvSpPr>
          <p:nvPr/>
        </p:nvSpPr>
        <p:spPr>
          <a:xfrm>
            <a:off x="103998" y="1301816"/>
            <a:ext cx="2330632" cy="741635"/>
          </a:xfrm>
          <a:prstGeom prst="rect">
            <a:avLst/>
          </a:prstGeom>
        </p:spPr>
        <p:txBody>
          <a:bodyPr vert="horz" lIns="91440" tIns="45720" rIns="91440" bIns="45720" rtlCol="0" anchor="t">
            <a:noAutofit/>
          </a:bodyPr>
          <a:lstStyle>
            <a:lvl1pPr algn="l" defTabSz="731543" rtl="0" eaLnBrk="1" latinLnBrk="0" hangingPunct="1">
              <a:lnSpc>
                <a:spcPct val="90000"/>
              </a:lnSpc>
              <a:spcBef>
                <a:spcPct val="0"/>
              </a:spcBef>
              <a:buNone/>
              <a:defRPr sz="4800" b="1" kern="1200">
                <a:solidFill>
                  <a:srgbClr val="002060"/>
                </a:solidFill>
                <a:effectLst>
                  <a:outerShdw blurRad="50800" dist="38100" dir="2700000" algn="tl" rotWithShape="0">
                    <a:schemeClr val="bg1"/>
                  </a:outerShdw>
                </a:effectLst>
                <a:latin typeface="Cabin" panose="020B0803050202020004" pitchFamily="34" charset="0"/>
                <a:ea typeface="+mj-ea"/>
                <a:cs typeface="+mj-cs"/>
              </a:defRPr>
            </a:lvl1pPr>
          </a:lstStyle>
          <a:p>
            <a:r>
              <a:rPr lang="en-US" sz="4000">
                <a:effectLst/>
              </a:rPr>
              <a:t>FSInsight </a:t>
            </a:r>
            <a:endParaRPr lang="en-US" sz="4000" dirty="0">
              <a:effectLst/>
            </a:endParaRPr>
          </a:p>
          <a:p>
            <a:r>
              <a:rPr lang="en-US" sz="4000" dirty="0">
                <a:effectLst/>
              </a:rPr>
              <a:t>Daily</a:t>
            </a:r>
          </a:p>
          <a:p>
            <a:r>
              <a:rPr lang="en-US" sz="4000" dirty="0">
                <a:effectLst/>
              </a:rPr>
              <a:t>Earnings</a:t>
            </a:r>
          </a:p>
          <a:p>
            <a:r>
              <a:rPr lang="en-US" sz="4000" dirty="0">
                <a:effectLst/>
              </a:rPr>
              <a:t>Update</a:t>
            </a:r>
          </a:p>
          <a:p>
            <a:endParaRPr lang="en-US" sz="4000" dirty="0">
              <a:effectLst/>
            </a:endParaRPr>
          </a:p>
          <a:p>
            <a:endParaRPr lang="en-US" sz="2400" dirty="0">
              <a:effectLst/>
            </a:endParaRPr>
          </a:p>
        </p:txBody>
      </p:sp>
      <p:sp>
        <p:nvSpPr>
          <p:cNvPr id="39" name="TextBox 38">
            <a:extLst>
              <a:ext uri="{FF2B5EF4-FFF2-40B4-BE49-F238E27FC236}">
                <a16:creationId xmlns:a16="http://schemas.microsoft.com/office/drawing/2014/main" id="{458B71CB-4C7F-4E4F-B7DA-6BEA6506E248}"/>
              </a:ext>
            </a:extLst>
          </p:cNvPr>
          <p:cNvSpPr txBox="1"/>
          <p:nvPr/>
        </p:nvSpPr>
        <p:spPr>
          <a:xfrm>
            <a:off x="103998" y="4621712"/>
            <a:ext cx="1588897" cy="523220"/>
          </a:xfrm>
          <a:prstGeom prst="rect">
            <a:avLst/>
          </a:prstGeom>
          <a:noFill/>
        </p:spPr>
        <p:txBody>
          <a:bodyPr wrap="none" rtlCol="0">
            <a:spAutoFit/>
          </a:bodyPr>
          <a:lstStyle/>
          <a:p>
            <a:r>
              <a:rPr lang="en-US" sz="2800" b="1" dirty="0">
                <a:solidFill>
                  <a:srgbClr val="002060"/>
                </a:solidFill>
                <a:latin typeface="Cabin" panose="020B0803050202020004" pitchFamily="34" charset="0"/>
              </a:rPr>
              <a:t>11/12/20</a:t>
            </a:r>
          </a:p>
        </p:txBody>
      </p:sp>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6B32E8D7-2312-4A5F-950C-A2BFBFFEF674}"/>
                  </a:ext>
                </a:extLst>
              </p:cNvPr>
              <p:cNvGraphicFramePr>
                <a:graphicFrameLocks/>
              </p:cNvGraphicFramePr>
              <p:nvPr>
                <p:extLst>
                  <p:ext uri="{D42A27DB-BD31-4B8C-83A1-F6EECF244321}">
                    <p14:modId xmlns:p14="http://schemas.microsoft.com/office/powerpoint/2010/main" val="3866926247"/>
                  </p:ext>
                </p:extLst>
              </p:nvPr>
            </p:nvGraphicFramePr>
            <p:xfrm>
              <a:off x="6398334" y="1617159"/>
              <a:ext cx="3483864" cy="1920240"/>
            </p:xfrm>
            <a:graphic>
              <a:graphicData uri="http://schemas.microsoft.com/office/powerpoint/2016/slidezoom">
                <pslz:sldZm>
                  <pslz:sldZmObj sldId="520" cId="913857824">
                    <pslz:zmPr id="{E0758924-AAF1-4E35-91C4-4D387BE346C2}" returnToParent="0" transitionDur="1000">
                      <p166:blipFill xmlns:p166="http://schemas.microsoft.com/office/powerpoint/2016/6/main">
                        <a:blip r:embed="rId4"/>
                        <a:stretch>
                          <a:fillRect/>
                        </a:stretch>
                      </p166:blipFill>
                      <p166:spPr xmlns:p166="http://schemas.microsoft.com/office/powerpoint/2016/6/main">
                        <a:xfrm>
                          <a:off x="0" y="0"/>
                          <a:ext cx="3483864" cy="1920240"/>
                        </a:xfrm>
                        <a:prstGeom prst="rect">
                          <a:avLst/>
                        </a:prstGeom>
                        <a:ln w="3175">
                          <a:solidFill>
                            <a:prstClr val="ltGray"/>
                          </a:solidFill>
                        </a:ln>
                      </p166:spPr>
                    </pslz:zmPr>
                  </pslz:sldZmObj>
                </pslz:sldZm>
              </a:graphicData>
            </a:graphic>
          </p:graphicFrame>
        </mc:Choice>
        <mc:Fallback xmlns="">
          <p:pic>
            <p:nvPicPr>
              <p:cNvPr id="34" name="Slide Zoom 33">
                <a:hlinkClick r:id="rId5" action="ppaction://hlinksldjump"/>
                <a:extLst>
                  <a:ext uri="{FF2B5EF4-FFF2-40B4-BE49-F238E27FC236}">
                    <a16:creationId xmlns:a16="http://schemas.microsoft.com/office/drawing/2014/main" id="{6B32E8D7-2312-4A5F-950C-A2BFBFFEF674}"/>
                  </a:ext>
                </a:extLst>
              </p:cNvPr>
              <p:cNvPicPr>
                <a:picLocks noGrp="1" noRot="1" noChangeAspect="1" noMove="1" noResize="1" noEditPoints="1" noAdjustHandles="1" noChangeArrowheads="1" noChangeShapeType="1"/>
              </p:cNvPicPr>
              <p:nvPr/>
            </p:nvPicPr>
            <p:blipFill>
              <a:blip r:embed="rId6"/>
              <a:stretch>
                <a:fillRect/>
              </a:stretch>
            </p:blipFill>
            <p:spPr>
              <a:xfrm>
                <a:off x="6398334" y="1617159"/>
                <a:ext cx="3483864" cy="192024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5" name="Slide Zoom 34">
                <a:extLst>
                  <a:ext uri="{FF2B5EF4-FFF2-40B4-BE49-F238E27FC236}">
                    <a16:creationId xmlns:a16="http://schemas.microsoft.com/office/drawing/2014/main" id="{4AC45D3C-A5DF-44A9-8BE7-404DCCA29D7C}"/>
                  </a:ext>
                </a:extLst>
              </p:cNvPr>
              <p:cNvGraphicFramePr>
                <a:graphicFrameLocks/>
              </p:cNvGraphicFramePr>
              <p:nvPr>
                <p:extLst>
                  <p:ext uri="{D42A27DB-BD31-4B8C-83A1-F6EECF244321}">
                    <p14:modId xmlns:p14="http://schemas.microsoft.com/office/powerpoint/2010/main" val="1691361512"/>
                  </p:ext>
                </p:extLst>
              </p:nvPr>
            </p:nvGraphicFramePr>
            <p:xfrm>
              <a:off x="2673787" y="1617159"/>
              <a:ext cx="3483864" cy="1920240"/>
            </p:xfrm>
            <a:graphic>
              <a:graphicData uri="http://schemas.microsoft.com/office/powerpoint/2016/slidezoom">
                <pslz:sldZm>
                  <pslz:sldZmObj sldId="484" cId="2989688782">
                    <pslz:zmPr id="{3721A5F0-2FC0-49B2-B3B5-D7AD402AEB93}" returnToParent="0" transitionDur="1000">
                      <p166:blipFill xmlns:p166="http://schemas.microsoft.com/office/powerpoint/2016/6/main">
                        <a:blip r:embed="rId7"/>
                        <a:stretch>
                          <a:fillRect/>
                        </a:stretch>
                      </p166:blipFill>
                      <p166:spPr xmlns:p166="http://schemas.microsoft.com/office/powerpoint/2016/6/main">
                        <a:xfrm>
                          <a:off x="0" y="0"/>
                          <a:ext cx="3483864" cy="1920240"/>
                        </a:xfrm>
                        <a:prstGeom prst="rect">
                          <a:avLst/>
                        </a:prstGeom>
                        <a:ln w="3175">
                          <a:solidFill>
                            <a:prstClr val="ltGray"/>
                          </a:solidFill>
                        </a:ln>
                      </p166:spPr>
                    </pslz:zmPr>
                  </pslz:sldZmObj>
                </pslz:sldZm>
              </a:graphicData>
            </a:graphic>
          </p:graphicFrame>
        </mc:Choice>
        <mc:Fallback xmlns="">
          <p:pic>
            <p:nvPicPr>
              <p:cNvPr id="35" name="Slide Zoom 34">
                <a:hlinkClick r:id="rId8" action="ppaction://hlinksldjump"/>
                <a:extLst>
                  <a:ext uri="{FF2B5EF4-FFF2-40B4-BE49-F238E27FC236}">
                    <a16:creationId xmlns:a16="http://schemas.microsoft.com/office/drawing/2014/main" id="{4AC45D3C-A5DF-44A9-8BE7-404DCCA29D7C}"/>
                  </a:ext>
                </a:extLst>
              </p:cNvPr>
              <p:cNvPicPr>
                <a:picLocks noGrp="1" noRot="1" noChangeAspect="1" noMove="1" noResize="1" noEditPoints="1" noAdjustHandles="1" noChangeArrowheads="1" noChangeShapeType="1"/>
              </p:cNvPicPr>
              <p:nvPr/>
            </p:nvPicPr>
            <p:blipFill>
              <a:blip r:embed="rId9"/>
              <a:stretch>
                <a:fillRect/>
              </a:stretch>
            </p:blipFill>
            <p:spPr>
              <a:xfrm>
                <a:off x="2673787" y="1617159"/>
                <a:ext cx="3483864" cy="192024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B674A0A4-5EC9-479A-B6CA-71263CCEC6C1}"/>
                  </a:ext>
                </a:extLst>
              </p:cNvPr>
              <p:cNvGraphicFramePr>
                <a:graphicFrameLocks/>
              </p:cNvGraphicFramePr>
              <p:nvPr>
                <p:extLst>
                  <p:ext uri="{D42A27DB-BD31-4B8C-83A1-F6EECF244321}">
                    <p14:modId xmlns:p14="http://schemas.microsoft.com/office/powerpoint/2010/main" val="3444335407"/>
                  </p:ext>
                </p:extLst>
              </p:nvPr>
            </p:nvGraphicFramePr>
            <p:xfrm>
              <a:off x="2673787" y="4244340"/>
              <a:ext cx="3483864" cy="1920240"/>
            </p:xfrm>
            <a:graphic>
              <a:graphicData uri="http://schemas.microsoft.com/office/powerpoint/2016/slidezoom">
                <pslz:sldZm>
                  <pslz:sldZmObj sldId="529" cId="918592663">
                    <pslz:zmPr id="{E9D112B5-4BB9-4AA4-B994-288EA646612D}" returnToParent="0" transitionDur="1000">
                      <p166:blipFill xmlns:p166="http://schemas.microsoft.com/office/powerpoint/2016/6/main">
                        <a:blip r:embed="rId10"/>
                        <a:stretch>
                          <a:fillRect/>
                        </a:stretch>
                      </p166:blipFill>
                      <p166:spPr xmlns:p166="http://schemas.microsoft.com/office/powerpoint/2016/6/main">
                        <a:xfrm>
                          <a:off x="0" y="0"/>
                          <a:ext cx="3483864" cy="1920240"/>
                        </a:xfrm>
                        <a:prstGeom prst="rect">
                          <a:avLst/>
                        </a:prstGeom>
                        <a:ln w="3175">
                          <a:solidFill>
                            <a:prstClr val="ltGray"/>
                          </a:solidFill>
                        </a:ln>
                      </p166:spPr>
                    </pslz:zmPr>
                  </pslz:sldZmObj>
                </pslz:sldZm>
              </a:graphicData>
            </a:graphic>
          </p:graphicFrame>
        </mc:Choice>
        <mc:Fallback xmlns="">
          <p:pic>
            <p:nvPicPr>
              <p:cNvPr id="36" name="Slide Zoom 35">
                <a:hlinkClick r:id="rId11" action="ppaction://hlinksldjump"/>
                <a:extLst>
                  <a:ext uri="{FF2B5EF4-FFF2-40B4-BE49-F238E27FC236}">
                    <a16:creationId xmlns:a16="http://schemas.microsoft.com/office/drawing/2014/main" id="{B674A0A4-5EC9-479A-B6CA-71263CCEC6C1}"/>
                  </a:ext>
                </a:extLst>
              </p:cNvPr>
              <p:cNvPicPr>
                <a:picLocks noGrp="1" noRot="1" noChangeAspect="1" noMove="1" noResize="1" noEditPoints="1" noAdjustHandles="1" noChangeArrowheads="1" noChangeShapeType="1"/>
              </p:cNvPicPr>
              <p:nvPr/>
            </p:nvPicPr>
            <p:blipFill>
              <a:blip r:embed="rId12"/>
              <a:stretch>
                <a:fillRect/>
              </a:stretch>
            </p:blipFill>
            <p:spPr>
              <a:xfrm>
                <a:off x="2673787" y="4244340"/>
                <a:ext cx="3483864" cy="192024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0" name="Slide Zoom 39">
                <a:extLst>
                  <a:ext uri="{FF2B5EF4-FFF2-40B4-BE49-F238E27FC236}">
                    <a16:creationId xmlns:a16="http://schemas.microsoft.com/office/drawing/2014/main" id="{7322C68D-3366-4675-9150-4EF0688B5383}"/>
                  </a:ext>
                </a:extLst>
              </p:cNvPr>
              <p:cNvGraphicFramePr>
                <a:graphicFrameLocks/>
              </p:cNvGraphicFramePr>
              <p:nvPr>
                <p:extLst>
                  <p:ext uri="{D42A27DB-BD31-4B8C-83A1-F6EECF244321}">
                    <p14:modId xmlns:p14="http://schemas.microsoft.com/office/powerpoint/2010/main" val="851492934"/>
                  </p:ext>
                </p:extLst>
              </p:nvPr>
            </p:nvGraphicFramePr>
            <p:xfrm>
              <a:off x="6398334" y="4244340"/>
              <a:ext cx="3483864" cy="1920240"/>
            </p:xfrm>
            <a:graphic>
              <a:graphicData uri="http://schemas.microsoft.com/office/powerpoint/2016/slidezoom">
                <pslz:sldZm>
                  <pslz:sldZmObj sldId="530" cId="1245248642">
                    <pslz:zmPr id="{36486FA5-EB17-4316-AD31-105B24B94CBA}" returnToParent="0" transitionDur="1000">
                      <p166:blipFill xmlns:p166="http://schemas.microsoft.com/office/powerpoint/2016/6/main">
                        <a:blip r:embed="rId13"/>
                        <a:stretch>
                          <a:fillRect/>
                        </a:stretch>
                      </p166:blipFill>
                      <p166:spPr xmlns:p166="http://schemas.microsoft.com/office/powerpoint/2016/6/main">
                        <a:xfrm>
                          <a:off x="0" y="0"/>
                          <a:ext cx="3483864" cy="1920240"/>
                        </a:xfrm>
                        <a:prstGeom prst="rect">
                          <a:avLst/>
                        </a:prstGeom>
                        <a:ln w="3175">
                          <a:solidFill>
                            <a:prstClr val="ltGray"/>
                          </a:solidFill>
                        </a:ln>
                      </p166:spPr>
                    </pslz:zmPr>
                  </pslz:sldZmObj>
                </pslz:sldZm>
              </a:graphicData>
            </a:graphic>
          </p:graphicFrame>
        </mc:Choice>
        <mc:Fallback xmlns="">
          <p:pic>
            <p:nvPicPr>
              <p:cNvPr id="40" name="Slide Zoom 39">
                <a:hlinkClick r:id="rId14" action="ppaction://hlinksldjump"/>
                <a:extLst>
                  <a:ext uri="{FF2B5EF4-FFF2-40B4-BE49-F238E27FC236}">
                    <a16:creationId xmlns:a16="http://schemas.microsoft.com/office/drawing/2014/main" id="{7322C68D-3366-4675-9150-4EF0688B5383}"/>
                  </a:ext>
                </a:extLst>
              </p:cNvPr>
              <p:cNvPicPr>
                <a:picLocks noGrp="1" noRot="1" noChangeAspect="1" noMove="1" noResize="1" noEditPoints="1" noAdjustHandles="1" noChangeArrowheads="1" noChangeShapeType="1"/>
              </p:cNvPicPr>
              <p:nvPr/>
            </p:nvPicPr>
            <p:blipFill>
              <a:blip r:embed="rId15"/>
              <a:stretch>
                <a:fillRect/>
              </a:stretch>
            </p:blipFill>
            <p:spPr>
              <a:xfrm>
                <a:off x="6398334" y="4244340"/>
                <a:ext cx="3483864" cy="1920240"/>
              </a:xfrm>
              <a:prstGeom prst="rect">
                <a:avLst/>
              </a:prstGeom>
              <a:ln w="3175">
                <a:solidFill>
                  <a:prstClr val="ltGray"/>
                </a:solidFill>
              </a:ln>
            </p:spPr>
          </p:pic>
        </mc:Fallback>
      </mc:AlternateContent>
    </p:spTree>
    <p:extLst>
      <p:ext uri="{BB962C8B-B14F-4D97-AF65-F5344CB8AC3E}">
        <p14:creationId xmlns:p14="http://schemas.microsoft.com/office/powerpoint/2010/main" val="199309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8BB8ED2-B461-4787-8E1C-46EC299D0938}"/>
              </a:ext>
            </a:extLst>
          </p:cNvPr>
          <p:cNvGraphicFramePr>
            <a:graphicFrameLocks noChangeAspect="1"/>
          </p:cNvGraphicFramePr>
          <p:nvPr>
            <p:extLst>
              <p:ext uri="{D42A27DB-BD31-4B8C-83A1-F6EECF244321}">
                <p14:modId xmlns:p14="http://schemas.microsoft.com/office/powerpoint/2010/main" val="41069861"/>
              </p:ext>
            </p:extLst>
          </p:nvPr>
        </p:nvGraphicFramePr>
        <p:xfrm>
          <a:off x="123825" y="1445174"/>
          <a:ext cx="4919663" cy="4540250"/>
        </p:xfrm>
        <a:graphic>
          <a:graphicData uri="http://schemas.openxmlformats.org/presentationml/2006/ole">
            <mc:AlternateContent xmlns:mc="http://schemas.openxmlformats.org/markup-compatibility/2006">
              <mc:Choice xmlns:v="urn:schemas-microsoft-com:vml" Requires="v">
                <p:oleObj spid="_x0000_s96324" name="Worksheet" r:id="rId3" imgW="6662731" imgH="5881720" progId="Excel.Sheet.12">
                  <p:link updateAutomatic="1"/>
                </p:oleObj>
              </mc:Choice>
              <mc:Fallback>
                <p:oleObj name="Worksheet" r:id="rId3" imgW="6662731" imgH="5881720" progId="Excel.Sheet.12">
                  <p:link updateAutomatic="1"/>
                  <p:pic>
                    <p:nvPicPr>
                      <p:cNvPr id="6" name="Object 5">
                        <a:extLst>
                          <a:ext uri="{FF2B5EF4-FFF2-40B4-BE49-F238E27FC236}">
                            <a16:creationId xmlns:a16="http://schemas.microsoft.com/office/drawing/2014/main" id="{88BB8ED2-B461-4787-8E1C-46EC299D0938}"/>
                          </a:ext>
                        </a:extLst>
                      </p:cNvPr>
                      <p:cNvPicPr/>
                      <p:nvPr/>
                    </p:nvPicPr>
                    <p:blipFill>
                      <a:blip r:embed="rId4"/>
                      <a:stretch>
                        <a:fillRect/>
                      </a:stretch>
                    </p:blipFill>
                    <p:spPr>
                      <a:xfrm>
                        <a:off x="123825" y="1445174"/>
                        <a:ext cx="4919663" cy="45402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10</a:t>
            </a:fld>
            <a:endParaRPr lang="en-US" dirty="0"/>
          </a:p>
        </p:txBody>
      </p:sp>
      <p:sp>
        <p:nvSpPr>
          <p:cNvPr id="8" name="TextBox 7"/>
          <p:cNvSpPr txBox="1"/>
          <p:nvPr/>
        </p:nvSpPr>
        <p:spPr>
          <a:xfrm>
            <a:off x="786597" y="440514"/>
            <a:ext cx="8652044"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#7: </a:t>
            </a:r>
            <a:r>
              <a:rPr lang="en-US" sz="2069" b="1" i="1" u="sng" dirty="0">
                <a:solidFill>
                  <a:schemeClr val="tx2">
                    <a:lumMod val="50000"/>
                  </a:schemeClr>
                </a:solidFill>
                <a:latin typeface="Arial" panose="020B0604020202020204" pitchFamily="34" charset="0"/>
                <a:cs typeface="Arial" panose="020B0604020202020204" pitchFamily="34" charset="0"/>
              </a:rPr>
              <a:t>EBIT MARGIN BEATS</a:t>
            </a:r>
            <a:r>
              <a:rPr lang="en-US" sz="2069" dirty="0">
                <a:solidFill>
                  <a:schemeClr val="tx2">
                    <a:lumMod val="50000"/>
                  </a:schemeClr>
                </a:solidFill>
                <a:latin typeface="Arial" panose="020B0604020202020204" pitchFamily="34" charset="0"/>
                <a:cs typeface="Arial" panose="020B0604020202020204" pitchFamily="34" charset="0"/>
              </a:rPr>
              <a:t> </a:t>
            </a:r>
            <a:r>
              <a:rPr lang="en-US" sz="2069" b="1" dirty="0">
                <a:solidFill>
                  <a:schemeClr val="tx2">
                    <a:lumMod val="50000"/>
                  </a:schemeClr>
                </a:solidFill>
                <a:latin typeface="Arial" panose="020B0604020202020204" pitchFamily="34" charset="0"/>
                <a:cs typeface="Arial" panose="020B0604020202020204" pitchFamily="34" charset="0"/>
              </a:rPr>
              <a:t>over the last week</a:t>
            </a:r>
          </a:p>
        </p:txBody>
      </p:sp>
      <p:grpSp>
        <p:nvGrpSpPr>
          <p:cNvPr id="7" name="Group 6"/>
          <p:cNvGrpSpPr/>
          <p:nvPr/>
        </p:nvGrpSpPr>
        <p:grpSpPr>
          <a:xfrm>
            <a:off x="911872" y="992859"/>
            <a:ext cx="8448844"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Companies beating margin estimates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Sorted based on magnitude of EBIT margin beat</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25118" y="6400882"/>
            <a:ext cx="8266863" cy="5988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(1) Compares the actual reported result to the consensus estimate.  The date used for estimates is 30 calendar days prior to the company’s report date.</a:t>
            </a:r>
          </a:p>
        </p:txBody>
      </p:sp>
      <p:grpSp>
        <p:nvGrpSpPr>
          <p:cNvPr id="16" name="Group 15"/>
          <p:cNvGrpSpPr/>
          <p:nvPr/>
        </p:nvGrpSpPr>
        <p:grpSpPr>
          <a:xfrm>
            <a:off x="3559048" y="108410"/>
            <a:ext cx="690113" cy="1566634"/>
            <a:chOff x="2579554" y="547154"/>
            <a:chExt cx="646981" cy="338583"/>
          </a:xfrm>
        </p:grpSpPr>
        <p:sp>
          <p:nvSpPr>
            <p:cNvPr id="17" name="TextBox 16"/>
            <p:cNvSpPr txBox="1"/>
            <p:nvPr/>
          </p:nvSpPr>
          <p:spPr>
            <a:xfrm>
              <a:off x="2579554" y="547154"/>
              <a:ext cx="646981" cy="338583"/>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by</a:t>
              </a:r>
            </a:p>
          </p:txBody>
        </p:sp>
        <p:sp>
          <p:nvSpPr>
            <p:cNvPr id="18" name="Arrow: Down 17"/>
            <p:cNvSpPr/>
            <p:nvPr/>
          </p:nvSpPr>
          <p:spPr>
            <a:xfrm>
              <a:off x="2808159" y="785164"/>
              <a:ext cx="196794" cy="44536"/>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aphicFrame>
        <p:nvGraphicFramePr>
          <p:cNvPr id="2" name="Object 1">
            <a:extLst>
              <a:ext uri="{FF2B5EF4-FFF2-40B4-BE49-F238E27FC236}">
                <a16:creationId xmlns:a16="http://schemas.microsoft.com/office/drawing/2014/main" id="{0B612875-2B55-4879-B0F4-3D04988B7D54}"/>
              </a:ext>
            </a:extLst>
          </p:cNvPr>
          <p:cNvGraphicFramePr>
            <a:graphicFrameLocks noChangeAspect="1"/>
          </p:cNvGraphicFramePr>
          <p:nvPr>
            <p:extLst>
              <p:ext uri="{D42A27DB-BD31-4B8C-83A1-F6EECF244321}">
                <p14:modId xmlns:p14="http://schemas.microsoft.com/office/powerpoint/2010/main" val="1079856156"/>
              </p:ext>
            </p:extLst>
          </p:nvPr>
        </p:nvGraphicFramePr>
        <p:xfrm>
          <a:off x="5113338" y="1445174"/>
          <a:ext cx="4933950" cy="4540250"/>
        </p:xfrm>
        <a:graphic>
          <a:graphicData uri="http://schemas.openxmlformats.org/presentationml/2006/ole">
            <mc:AlternateContent xmlns:mc="http://schemas.openxmlformats.org/markup-compatibility/2006">
              <mc:Choice xmlns:v="urn:schemas-microsoft-com:vml" Requires="v">
                <p:oleObj spid="_x0000_s96325" name="Worksheet" r:id="rId5" imgW="6391361" imgH="5881720" progId="Excel.Sheet.12">
                  <p:link updateAutomatic="1"/>
                </p:oleObj>
              </mc:Choice>
              <mc:Fallback>
                <p:oleObj name="Worksheet" r:id="rId5" imgW="6391361" imgH="5881720" progId="Excel.Sheet.12">
                  <p:link updateAutomatic="1"/>
                  <p:pic>
                    <p:nvPicPr>
                      <p:cNvPr id="2" name="Object 1">
                        <a:extLst>
                          <a:ext uri="{FF2B5EF4-FFF2-40B4-BE49-F238E27FC236}">
                            <a16:creationId xmlns:a16="http://schemas.microsoft.com/office/drawing/2014/main" id="{0B612875-2B55-4879-B0F4-3D04988B7D54}"/>
                          </a:ext>
                        </a:extLst>
                      </p:cNvPr>
                      <p:cNvPicPr/>
                      <p:nvPr/>
                    </p:nvPicPr>
                    <p:blipFill>
                      <a:blip r:embed="rId6"/>
                      <a:stretch>
                        <a:fillRect/>
                      </a:stretch>
                    </p:blipFill>
                    <p:spPr>
                      <a:xfrm>
                        <a:off x="5113338" y="1445174"/>
                        <a:ext cx="4933950" cy="4540250"/>
                      </a:xfrm>
                      <a:prstGeom prst="rect">
                        <a:avLst/>
                      </a:prstGeom>
                    </p:spPr>
                  </p:pic>
                </p:oleObj>
              </mc:Fallback>
            </mc:AlternateContent>
          </a:graphicData>
        </a:graphic>
      </p:graphicFrame>
    </p:spTree>
    <p:extLst>
      <p:ext uri="{BB962C8B-B14F-4D97-AF65-F5344CB8AC3E}">
        <p14:creationId xmlns:p14="http://schemas.microsoft.com/office/powerpoint/2010/main" val="278769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0953"/>
            <a:ext cx="8412480" cy="456410"/>
          </a:xfrm>
        </p:spPr>
        <p:txBody>
          <a:bodyPr>
            <a:noAutofit/>
          </a:bodyPr>
          <a:lstStyle/>
          <a:p>
            <a:r>
              <a:rPr lang="en-US" sz="2880" dirty="0"/>
              <a:t>Disclosures</a:t>
            </a:r>
          </a:p>
        </p:txBody>
      </p:sp>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11</a:t>
            </a:fld>
            <a:endParaRPr lang="en-US" dirty="0"/>
          </a:p>
        </p:txBody>
      </p:sp>
      <p:sp>
        <p:nvSpPr>
          <p:cNvPr id="7" name="Content Placeholder 38">
            <a:extLst>
              <a:ext uri="{FF2B5EF4-FFF2-40B4-BE49-F238E27FC236}">
                <a16:creationId xmlns:a16="http://schemas.microsoft.com/office/drawing/2014/main" id="{1AF40397-84FD-48D7-819D-E9E02C186DB2}"/>
              </a:ext>
            </a:extLst>
          </p:cNvPr>
          <p:cNvSpPr txBox="1">
            <a:spLocks/>
          </p:cNvSpPr>
          <p:nvPr/>
        </p:nvSpPr>
        <p:spPr>
          <a:xfrm>
            <a:off x="822960" y="979955"/>
            <a:ext cx="8785860" cy="5837726"/>
          </a:xfrm>
          <a:prstGeom prst="rect">
            <a:avLst/>
          </a:prstGeom>
        </p:spPr>
        <p:txBody>
          <a:bodyPr vert="horz" lIns="98758" tIns="49379" rIns="98758" bIns="49379" rtlCol="0">
            <a:noAutofit/>
          </a:bodyPr>
          <a:lstStyle>
            <a:lvl1pPr marL="298847" indent="-258366" algn="l" defTabSz="685800" rtl="0" eaLnBrk="1" latinLnBrk="0" hangingPunct="1">
              <a:lnSpc>
                <a:spcPct val="90000"/>
              </a:lnSpc>
              <a:spcBef>
                <a:spcPts val="750"/>
              </a:spcBef>
              <a:buClr>
                <a:schemeClr val="tx2">
                  <a:lumMod val="50000"/>
                </a:schemeClr>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3719" indent="0">
              <a:spcBef>
                <a:spcPts val="324"/>
              </a:spcBef>
              <a:spcAft>
                <a:spcPts val="324"/>
              </a:spcAft>
              <a:buSzPct val="120000"/>
              <a:buNone/>
            </a:pPr>
            <a:r>
              <a:rPr lang="en-US" sz="930" dirty="0"/>
              <a:t>This research is for the clients of FS Insight only.  For additional information, please contact us via phone at +1-212-293-7140 or via email at inquiry@fsinsight.com.</a:t>
            </a:r>
          </a:p>
          <a:p>
            <a:pPr marL="43719" indent="0">
              <a:spcBef>
                <a:spcPts val="324"/>
              </a:spcBef>
              <a:spcAft>
                <a:spcPts val="324"/>
              </a:spcAft>
              <a:buSzPct val="120000"/>
              <a:buNone/>
            </a:pPr>
            <a:r>
              <a:rPr lang="en-US" sz="930" b="1" dirty="0"/>
              <a:t>Conflicts of Interest</a:t>
            </a:r>
          </a:p>
          <a:p>
            <a:pPr marL="43719" indent="0">
              <a:spcBef>
                <a:spcPts val="324"/>
              </a:spcBef>
              <a:spcAft>
                <a:spcPts val="324"/>
              </a:spcAft>
              <a:buSzPct val="120000"/>
              <a:buNone/>
            </a:pPr>
            <a:r>
              <a:rPr lang="en-US" sz="930" dirty="0"/>
              <a:t>This research contains the views, opinions and recommendations of FS Insight. At the time of publication of this report, FS Insight does not know of, or have reason to know of any material conflicts of interest.</a:t>
            </a:r>
          </a:p>
          <a:p>
            <a:pPr marL="43719" indent="0">
              <a:spcBef>
                <a:spcPts val="324"/>
              </a:spcBef>
              <a:spcAft>
                <a:spcPts val="324"/>
              </a:spcAft>
              <a:buSzPct val="120000"/>
              <a:buNone/>
            </a:pPr>
            <a:r>
              <a:rPr lang="en-US" sz="930" b="1" dirty="0"/>
              <a:t>General Disclosures</a:t>
            </a:r>
          </a:p>
          <a:p>
            <a:pPr marL="43719" indent="0">
              <a:spcBef>
                <a:spcPts val="324"/>
              </a:spcBef>
              <a:spcAft>
                <a:spcPts val="324"/>
              </a:spcAft>
              <a:buSzPct val="120000"/>
              <a:buNone/>
            </a:pPr>
            <a:r>
              <a:rPr lang="en-US" sz="930" dirty="0"/>
              <a:t>FS Insight is an independent research company and is not a registered investment advisor and is not acting as a broker dealer under any federal or state securities laws. </a:t>
            </a:r>
          </a:p>
          <a:p>
            <a:pPr marL="43719" indent="0">
              <a:spcBef>
                <a:spcPts val="324"/>
              </a:spcBef>
              <a:spcAft>
                <a:spcPts val="324"/>
              </a:spcAft>
              <a:buSzPct val="120000"/>
              <a:buNone/>
            </a:pPr>
            <a:r>
              <a:rPr lang="en-US" sz="930" dirty="0"/>
              <a:t>FS Insight is a member of IRC Securities’ Research Prime Services Platform. IRC Securities is a FINRA registered broker-dealer that is focused on supporting the independent research industry.  Certain personnel of FS Insight (i.e. Research Analysts) are registered representatives of IRC Securities, a FINRA member firm registered as a broker-dealer with the Securities and Exchange Commission and certain state securities regulators. As registered representatives and independent contractors of IRC Securities, such personnel may receive commissions paid to or shared with IRC Securities for transactions placed by FS Insight  clients directly with IRC Securities or with securities firms that may share commissions with IRC Securities in accordance with applicable SEC and FINRA requirements. IRC Securities does not distribute the research of FS Insight , which is available to select institutional clients that have engaged FS Insight . </a:t>
            </a:r>
          </a:p>
          <a:p>
            <a:pPr marL="43719" indent="0">
              <a:spcBef>
                <a:spcPts val="324"/>
              </a:spcBef>
              <a:spcAft>
                <a:spcPts val="324"/>
              </a:spcAft>
              <a:buSzPct val="120000"/>
              <a:buNone/>
            </a:pPr>
            <a:r>
              <a:rPr lang="en-US" sz="930" dirty="0"/>
              <a:t>As registered representatives of IRC Securities our analysts must follow IRC Securities’ Written Supervisory Procedures.  Notable compliance policies include (1) prohibition of insider trading or the facilitation thereof, (2) maintaining client confidentiality, (3) archival of electronic communications, and (4) appropriate use of electronic communications, amongst other compliance related policies.</a:t>
            </a:r>
          </a:p>
          <a:p>
            <a:pPr marL="43719" indent="0">
              <a:spcBef>
                <a:spcPts val="324"/>
              </a:spcBef>
              <a:spcAft>
                <a:spcPts val="324"/>
              </a:spcAft>
              <a:buSzPct val="120000"/>
              <a:buNone/>
            </a:pPr>
            <a:r>
              <a:rPr lang="en-US" sz="930" dirty="0"/>
              <a:t>FS Insight  does not have the same conflicts that traditional sell-side research organizations have because FS Insight  (1) does not conduct any investment banking activities, (2) does not manage any investment funds, and (3) our clients are only institutional investors.</a:t>
            </a:r>
          </a:p>
          <a:p>
            <a:pPr marL="43719" indent="0">
              <a:spcBef>
                <a:spcPts val="324"/>
              </a:spcBef>
              <a:spcAft>
                <a:spcPts val="324"/>
              </a:spcAft>
              <a:buSzPct val="120000"/>
              <a:buNone/>
            </a:pPr>
            <a:r>
              <a:rPr lang="en-US" sz="930" dirty="0"/>
              <a:t>This research is for the clients of FS Insight only. Additional information is available upon request. Information has been obtained from sources believed to be reliable but FS Insight does not warrant its completeness or accuracy except with respect to any disclosures relative to FS Insight  and the analyst's involvement (if any) with any of the subject companies of the research. All pricing is as of the market close for the securities discussed, unless otherwise stated. Opinions and estimates constitute our judgment as of the date of this material and are subject to change without notice. Past performance is not indicative of future results. This material is not intended as an offer or solicitation for the purchase or sale of any financial instrument. The opinions and recommendations herein do not take into account individual client circumstances, risk tolerance, objectives, or needs and are not intended as recommendations of particular securities, financial instruments or strategies. The recipient of this report must make its own independent decision regarding any securities or financial instruments mentioned herein. Except in circumstances where FS Insight  expressly agrees otherwise in writing, FS Insight  is not acting as a municipal advisor and the opinions or views contained herein are not intended to be, and do not constitute, advice, including within the meaning of Section 15B of the Securities Exchange Act of 1934. All research reports are disseminated and available to all clients simultaneously through electronic publication to our internal client website, FS Insight .com. Not all research content is redistributed to our clients or made available to third-party aggregators or the media. Please contact your sales representative if you would like to receive any of our research publications.</a:t>
            </a:r>
          </a:p>
          <a:p>
            <a:pPr marL="43719" indent="0">
              <a:buSzPct val="120000"/>
              <a:buNone/>
            </a:pPr>
            <a:r>
              <a:rPr lang="en-US" sz="930" b="1" dirty="0"/>
              <a:t>Copyright 2020 FS Insight LLC. All rights reserved. No part of this material may be reprinted, sold or redistributed without the prior written consent of FS Insight LLC. </a:t>
            </a:r>
          </a:p>
        </p:txBody>
      </p:sp>
    </p:spTree>
    <p:extLst>
      <p:ext uri="{BB962C8B-B14F-4D97-AF65-F5344CB8AC3E}">
        <p14:creationId xmlns:p14="http://schemas.microsoft.com/office/powerpoint/2010/main" val="245396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8039FE36-983C-4A6F-AF30-7852DDD36632}"/>
              </a:ext>
            </a:extLst>
          </p:cNvPr>
          <p:cNvGraphicFramePr>
            <a:graphicFrameLocks noChangeAspect="1"/>
          </p:cNvGraphicFramePr>
          <p:nvPr>
            <p:extLst>
              <p:ext uri="{D42A27DB-BD31-4B8C-83A1-F6EECF244321}">
                <p14:modId xmlns:p14="http://schemas.microsoft.com/office/powerpoint/2010/main" val="1046900842"/>
              </p:ext>
            </p:extLst>
          </p:nvPr>
        </p:nvGraphicFramePr>
        <p:xfrm>
          <a:off x="5780088" y="2255838"/>
          <a:ext cx="3621087" cy="3703637"/>
        </p:xfrm>
        <a:graphic>
          <a:graphicData uri="http://schemas.openxmlformats.org/presentationml/2006/ole">
            <mc:AlternateContent xmlns:mc="http://schemas.openxmlformats.org/markup-compatibility/2006">
              <mc:Choice xmlns:v="urn:schemas-microsoft-com:vml" Requires="v">
                <p:oleObj spid="_x0000_s88165" name="Worksheet" r:id="rId3" imgW="3400388" imgH="3471961" progId="Excel.Sheet.12">
                  <p:link updateAutomatic="1"/>
                </p:oleObj>
              </mc:Choice>
              <mc:Fallback>
                <p:oleObj name="Worksheet" r:id="rId3" imgW="3400388" imgH="3471961" progId="Excel.Sheet.12">
                  <p:link updateAutomatic="1"/>
                  <p:pic>
                    <p:nvPicPr>
                      <p:cNvPr id="9" name="Object 8">
                        <a:extLst>
                          <a:ext uri="{FF2B5EF4-FFF2-40B4-BE49-F238E27FC236}">
                            <a16:creationId xmlns:a16="http://schemas.microsoft.com/office/drawing/2014/main" id="{8039FE36-983C-4A6F-AF30-7852DDD36632}"/>
                          </a:ext>
                        </a:extLst>
                      </p:cNvPr>
                      <p:cNvPicPr/>
                      <p:nvPr/>
                    </p:nvPicPr>
                    <p:blipFill>
                      <a:blip r:embed="rId4"/>
                      <a:stretch>
                        <a:fillRect/>
                      </a:stretch>
                    </p:blipFill>
                    <p:spPr>
                      <a:xfrm>
                        <a:off x="5780088" y="2255838"/>
                        <a:ext cx="3621087" cy="37036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3C5C9FB-4ACE-4F5C-A1F4-A747CE26BCDA}"/>
              </a:ext>
            </a:extLst>
          </p:cNvPr>
          <p:cNvGraphicFramePr>
            <a:graphicFrameLocks noChangeAspect="1"/>
          </p:cNvGraphicFramePr>
          <p:nvPr>
            <p:extLst>
              <p:ext uri="{D42A27DB-BD31-4B8C-83A1-F6EECF244321}">
                <p14:modId xmlns:p14="http://schemas.microsoft.com/office/powerpoint/2010/main" val="3892667981"/>
              </p:ext>
            </p:extLst>
          </p:nvPr>
        </p:nvGraphicFramePr>
        <p:xfrm>
          <a:off x="628650" y="2316163"/>
          <a:ext cx="4657725" cy="3702050"/>
        </p:xfrm>
        <a:graphic>
          <a:graphicData uri="http://schemas.openxmlformats.org/presentationml/2006/ole">
            <mc:AlternateContent xmlns:mc="http://schemas.openxmlformats.org/markup-compatibility/2006">
              <mc:Choice xmlns:v="urn:schemas-microsoft-com:vml" Requires="v">
                <p:oleObj spid="_x0000_s88166" name="Worksheet" r:id="rId5" imgW="4367096" imgH="3471961" progId="Excel.Sheet.12">
                  <p:link updateAutomatic="1"/>
                </p:oleObj>
              </mc:Choice>
              <mc:Fallback>
                <p:oleObj name="Worksheet" r:id="rId5" imgW="4367096" imgH="3471961" progId="Excel.Sheet.12">
                  <p:link updateAutomatic="1"/>
                  <p:pic>
                    <p:nvPicPr>
                      <p:cNvPr id="3" name="Object 2">
                        <a:extLst>
                          <a:ext uri="{FF2B5EF4-FFF2-40B4-BE49-F238E27FC236}">
                            <a16:creationId xmlns:a16="http://schemas.microsoft.com/office/drawing/2014/main" id="{C3C5C9FB-4ACE-4F5C-A1F4-A747CE26BCDA}"/>
                          </a:ext>
                        </a:extLst>
                      </p:cNvPr>
                      <p:cNvPicPr/>
                      <p:nvPr/>
                    </p:nvPicPr>
                    <p:blipFill>
                      <a:blip r:embed="rId6"/>
                      <a:stretch>
                        <a:fillRect/>
                      </a:stretch>
                    </p:blipFill>
                    <p:spPr>
                      <a:xfrm>
                        <a:off x="628650" y="2316163"/>
                        <a:ext cx="4657725" cy="370205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6C42209-69C4-4786-AB4B-3B0A46D7ADE0}"/>
              </a:ext>
            </a:extLst>
          </p:cNvPr>
          <p:cNvGraphicFramePr>
            <a:graphicFrameLocks noChangeAspect="1"/>
          </p:cNvGraphicFramePr>
          <p:nvPr>
            <p:extLst>
              <p:ext uri="{D42A27DB-BD31-4B8C-83A1-F6EECF244321}">
                <p14:modId xmlns:p14="http://schemas.microsoft.com/office/powerpoint/2010/main" val="1520199407"/>
              </p:ext>
            </p:extLst>
          </p:nvPr>
        </p:nvGraphicFramePr>
        <p:xfrm>
          <a:off x="776288" y="1041400"/>
          <a:ext cx="1763712" cy="635000"/>
        </p:xfrm>
        <a:graphic>
          <a:graphicData uri="http://schemas.openxmlformats.org/presentationml/2006/ole">
            <mc:AlternateContent xmlns:mc="http://schemas.openxmlformats.org/markup-compatibility/2006">
              <mc:Choice xmlns:v="urn:schemas-microsoft-com:vml" Requires="v">
                <p:oleObj spid="_x0000_s88167" name="Worksheet" r:id="rId7" imgW="1652606" imgH="595148" progId="Excel.Sheet.12">
                  <p:link updateAutomatic="1"/>
                </p:oleObj>
              </mc:Choice>
              <mc:Fallback>
                <p:oleObj name="Worksheet" r:id="rId7" imgW="1652606" imgH="595148" progId="Excel.Sheet.12">
                  <p:link updateAutomatic="1"/>
                  <p:pic>
                    <p:nvPicPr>
                      <p:cNvPr id="2" name="Object 1">
                        <a:extLst>
                          <a:ext uri="{FF2B5EF4-FFF2-40B4-BE49-F238E27FC236}">
                            <a16:creationId xmlns:a16="http://schemas.microsoft.com/office/drawing/2014/main" id="{A6C42209-69C4-4786-AB4B-3B0A46D7ADE0}"/>
                          </a:ext>
                        </a:extLst>
                      </p:cNvPr>
                      <p:cNvPicPr/>
                      <p:nvPr/>
                    </p:nvPicPr>
                    <p:blipFill>
                      <a:blip r:embed="rId8"/>
                      <a:stretch>
                        <a:fillRect/>
                      </a:stretch>
                    </p:blipFill>
                    <p:spPr>
                      <a:xfrm>
                        <a:off x="776288" y="1041400"/>
                        <a:ext cx="1763712" cy="6350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2</a:t>
            </a:fld>
            <a:endParaRPr lang="en-US" dirty="0"/>
          </a:p>
        </p:txBody>
      </p:sp>
      <p:sp>
        <p:nvSpPr>
          <p:cNvPr id="8" name="TextBox 7"/>
          <p:cNvSpPr txBox="1"/>
          <p:nvPr/>
        </p:nvSpPr>
        <p:spPr>
          <a:xfrm>
            <a:off x="786597" y="440514"/>
            <a:ext cx="4440210"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#1: S&amp;P 500 Earnings Analysis</a:t>
            </a:r>
          </a:p>
        </p:txBody>
      </p:sp>
      <p:grpSp>
        <p:nvGrpSpPr>
          <p:cNvPr id="7" name="Group 6"/>
          <p:cNvGrpSpPr/>
          <p:nvPr/>
        </p:nvGrpSpPr>
        <p:grpSpPr>
          <a:xfrm>
            <a:off x="786597" y="1907259"/>
            <a:ext cx="4297679"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S&amp;P 500 3Q20 Reported Earnings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33783" y="1907259"/>
            <a:ext cx="3413761" cy="407484"/>
            <a:chOff x="284144" y="2393795"/>
            <a:chExt cx="2726684" cy="418102"/>
          </a:xfrm>
          <a:noFill/>
        </p:grpSpPr>
        <p:sp>
          <p:nvSpPr>
            <p:cNvPr id="16" name="TextBox 15"/>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3Q20 Y/Y Earnings Growth</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39174" y="6020251"/>
            <a:ext cx="4823404" cy="468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"Surprise %" is a weighted average based on fiscal quarter actual results vs. estimated results.  The date used for estimates is 30 calendar days prior to each company's report date. The earnings results of REITs are based on Funds from Operations (FFO). </a:t>
            </a:r>
          </a:p>
        </p:txBody>
      </p:sp>
      <p:sp>
        <p:nvSpPr>
          <p:cNvPr id="28" name="TextBox 1"/>
          <p:cNvSpPr txBox="1"/>
          <p:nvPr/>
        </p:nvSpPr>
        <p:spPr>
          <a:xfrm>
            <a:off x="5867931" y="6020251"/>
            <a:ext cx="3471409" cy="5453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to adjust for fiscal quarter-end differences, the Y/Y growth calculation is based on </a:t>
            </a:r>
            <a:r>
              <a:rPr lang="en-US" sz="693" dirty="0" err="1">
                <a:latin typeface="Arial Narrow" panose="020B0606020202030204" pitchFamily="34" charset="0"/>
              </a:rPr>
              <a:t>calendarized</a:t>
            </a:r>
            <a:r>
              <a:rPr lang="en-US" sz="693" dirty="0">
                <a:latin typeface="Arial Narrow" panose="020B0606020202030204" pitchFamily="34" charset="0"/>
              </a:rPr>
              <a:t> Net Income. Y/Y growth is weighted based on Net Income. The Y/Y growth of REIT earnings is based on Funds from Operations (FFO)..</a:t>
            </a:r>
          </a:p>
        </p:txBody>
      </p:sp>
      <p:sp>
        <p:nvSpPr>
          <p:cNvPr id="36" name="TextBox 1"/>
          <p:cNvSpPr txBox="1"/>
          <p:nvPr/>
        </p:nvSpPr>
        <p:spPr>
          <a:xfrm>
            <a:off x="6270719" y="409786"/>
            <a:ext cx="2682240" cy="108712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80" b="1" dirty="0">
                <a:solidFill>
                  <a:srgbClr val="0000FF"/>
                </a:solidFill>
                <a:latin typeface="Arial" panose="020B0604020202020204" pitchFamily="34" charset="0"/>
                <a:cs typeface="Arial" panose="020B0604020202020204" pitchFamily="34" charset="0"/>
              </a:rPr>
              <a:t>Blended Y/Y growth includes actuals for companies that have reported, and estimates for companies that have yet to report.</a:t>
            </a:r>
          </a:p>
        </p:txBody>
      </p:sp>
      <p:sp>
        <p:nvSpPr>
          <p:cNvPr id="31" name="Rounded Rectangle 30"/>
          <p:cNvSpPr/>
          <p:nvPr/>
        </p:nvSpPr>
        <p:spPr>
          <a:xfrm>
            <a:off x="2040788" y="1497751"/>
            <a:ext cx="389014" cy="224532"/>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30" name="Rounded Rectangle 29"/>
          <p:cNvSpPr/>
          <p:nvPr/>
        </p:nvSpPr>
        <p:spPr>
          <a:xfrm>
            <a:off x="2876104" y="3071504"/>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35" name="Rounded Rectangle 34"/>
          <p:cNvSpPr/>
          <p:nvPr/>
        </p:nvSpPr>
        <p:spPr>
          <a:xfrm>
            <a:off x="4037147" y="3071504"/>
            <a:ext cx="316213"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Tree>
    <p:extLst>
      <p:ext uri="{BB962C8B-B14F-4D97-AF65-F5344CB8AC3E}">
        <p14:creationId xmlns:p14="http://schemas.microsoft.com/office/powerpoint/2010/main" val="2989688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8039FE36-983C-4A6F-AF30-7852DDD36632}"/>
              </a:ext>
            </a:extLst>
          </p:cNvPr>
          <p:cNvGraphicFramePr>
            <a:graphicFrameLocks noChangeAspect="1"/>
          </p:cNvGraphicFramePr>
          <p:nvPr>
            <p:extLst>
              <p:ext uri="{D42A27DB-BD31-4B8C-83A1-F6EECF244321}">
                <p14:modId xmlns:p14="http://schemas.microsoft.com/office/powerpoint/2010/main" val="3979584113"/>
              </p:ext>
            </p:extLst>
          </p:nvPr>
        </p:nvGraphicFramePr>
        <p:xfrm>
          <a:off x="5942013" y="2239963"/>
          <a:ext cx="3302000" cy="3717925"/>
        </p:xfrm>
        <a:graphic>
          <a:graphicData uri="http://schemas.openxmlformats.org/presentationml/2006/ole">
            <mc:AlternateContent xmlns:mc="http://schemas.openxmlformats.org/markup-compatibility/2006">
              <mc:Choice xmlns:v="urn:schemas-microsoft-com:vml" Requires="v">
                <p:oleObj spid="_x0000_s78901" name="Worksheet" r:id="rId3" imgW="3095773" imgH="3486111" progId="Excel.Sheet.12">
                  <p:link updateAutomatic="1"/>
                </p:oleObj>
              </mc:Choice>
              <mc:Fallback>
                <p:oleObj name="Worksheet" r:id="rId3" imgW="3095773" imgH="3486111" progId="Excel.Sheet.12">
                  <p:link updateAutomatic="1"/>
                  <p:pic>
                    <p:nvPicPr>
                      <p:cNvPr id="9" name="Object 8">
                        <a:extLst>
                          <a:ext uri="{FF2B5EF4-FFF2-40B4-BE49-F238E27FC236}">
                            <a16:creationId xmlns:a16="http://schemas.microsoft.com/office/drawing/2014/main" id="{8039FE36-983C-4A6F-AF30-7852DDD36632}"/>
                          </a:ext>
                        </a:extLst>
                      </p:cNvPr>
                      <p:cNvPicPr/>
                      <p:nvPr/>
                    </p:nvPicPr>
                    <p:blipFill>
                      <a:blip r:embed="rId4"/>
                      <a:stretch>
                        <a:fillRect/>
                      </a:stretch>
                    </p:blipFill>
                    <p:spPr>
                      <a:xfrm>
                        <a:off x="5942013" y="2239963"/>
                        <a:ext cx="3302000" cy="37179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3C5C9FB-4ACE-4F5C-A1F4-A747CE26BCDA}"/>
              </a:ext>
            </a:extLst>
          </p:cNvPr>
          <p:cNvGraphicFramePr>
            <a:graphicFrameLocks noChangeAspect="1"/>
          </p:cNvGraphicFramePr>
          <p:nvPr>
            <p:extLst>
              <p:ext uri="{D42A27DB-BD31-4B8C-83A1-F6EECF244321}">
                <p14:modId xmlns:p14="http://schemas.microsoft.com/office/powerpoint/2010/main" val="1233057980"/>
              </p:ext>
            </p:extLst>
          </p:nvPr>
        </p:nvGraphicFramePr>
        <p:xfrm>
          <a:off x="819150" y="2308225"/>
          <a:ext cx="4276725" cy="3717925"/>
        </p:xfrm>
        <a:graphic>
          <a:graphicData uri="http://schemas.openxmlformats.org/presentationml/2006/ole">
            <mc:AlternateContent xmlns:mc="http://schemas.openxmlformats.org/markup-compatibility/2006">
              <mc:Choice xmlns:v="urn:schemas-microsoft-com:vml" Requires="v">
                <p:oleObj spid="_x0000_s78902" name="Worksheet" r:id="rId5" imgW="4010173" imgH="3486111" progId="Excel.Sheet.12">
                  <p:link updateAutomatic="1"/>
                </p:oleObj>
              </mc:Choice>
              <mc:Fallback>
                <p:oleObj name="Worksheet" r:id="rId5" imgW="4010173" imgH="3486111" progId="Excel.Sheet.12">
                  <p:link updateAutomatic="1"/>
                  <p:pic>
                    <p:nvPicPr>
                      <p:cNvPr id="3" name="Object 2">
                        <a:extLst>
                          <a:ext uri="{FF2B5EF4-FFF2-40B4-BE49-F238E27FC236}">
                            <a16:creationId xmlns:a16="http://schemas.microsoft.com/office/drawing/2014/main" id="{C3C5C9FB-4ACE-4F5C-A1F4-A747CE26BCDA}"/>
                          </a:ext>
                        </a:extLst>
                      </p:cNvPr>
                      <p:cNvPicPr/>
                      <p:nvPr/>
                    </p:nvPicPr>
                    <p:blipFill>
                      <a:blip r:embed="rId6"/>
                      <a:stretch>
                        <a:fillRect/>
                      </a:stretch>
                    </p:blipFill>
                    <p:spPr>
                      <a:xfrm>
                        <a:off x="819150" y="2308225"/>
                        <a:ext cx="4276725" cy="371792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6C42209-69C4-4786-AB4B-3B0A46D7ADE0}"/>
              </a:ext>
            </a:extLst>
          </p:cNvPr>
          <p:cNvGraphicFramePr>
            <a:graphicFrameLocks noChangeAspect="1"/>
          </p:cNvGraphicFramePr>
          <p:nvPr>
            <p:extLst>
              <p:ext uri="{D42A27DB-BD31-4B8C-83A1-F6EECF244321}">
                <p14:modId xmlns:p14="http://schemas.microsoft.com/office/powerpoint/2010/main" val="1024692703"/>
              </p:ext>
            </p:extLst>
          </p:nvPr>
        </p:nvGraphicFramePr>
        <p:xfrm>
          <a:off x="854075" y="987425"/>
          <a:ext cx="1606550" cy="742950"/>
        </p:xfrm>
        <a:graphic>
          <a:graphicData uri="http://schemas.openxmlformats.org/presentationml/2006/ole">
            <mc:AlternateContent xmlns:mc="http://schemas.openxmlformats.org/markup-compatibility/2006">
              <mc:Choice xmlns:v="urn:schemas-microsoft-com:vml" Requires="v">
                <p:oleObj spid="_x0000_s78903" name="Worksheet" r:id="rId7" imgW="1505030" imgH="695415" progId="Excel.Sheet.12">
                  <p:link updateAutomatic="1"/>
                </p:oleObj>
              </mc:Choice>
              <mc:Fallback>
                <p:oleObj name="Worksheet" r:id="rId7" imgW="1505030" imgH="695415" progId="Excel.Sheet.12">
                  <p:link updateAutomatic="1"/>
                  <p:pic>
                    <p:nvPicPr>
                      <p:cNvPr id="2" name="Object 1">
                        <a:extLst>
                          <a:ext uri="{FF2B5EF4-FFF2-40B4-BE49-F238E27FC236}">
                            <a16:creationId xmlns:a16="http://schemas.microsoft.com/office/drawing/2014/main" id="{A6C42209-69C4-4786-AB4B-3B0A46D7ADE0}"/>
                          </a:ext>
                        </a:extLst>
                      </p:cNvPr>
                      <p:cNvPicPr/>
                      <p:nvPr/>
                    </p:nvPicPr>
                    <p:blipFill>
                      <a:blip r:embed="rId8"/>
                      <a:stretch>
                        <a:fillRect/>
                      </a:stretch>
                    </p:blipFill>
                    <p:spPr>
                      <a:xfrm>
                        <a:off x="854075" y="987425"/>
                        <a:ext cx="1606550" cy="7429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2</a:t>
            </a:fld>
            <a:endParaRPr lang="en-US" dirty="0"/>
          </a:p>
        </p:txBody>
      </p:sp>
      <p:sp>
        <p:nvSpPr>
          <p:cNvPr id="8" name="TextBox 7"/>
          <p:cNvSpPr txBox="1"/>
          <p:nvPr/>
        </p:nvSpPr>
        <p:spPr>
          <a:xfrm>
            <a:off x="786597" y="440514"/>
            <a:ext cx="4440210"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#1: S&amp;P 500 Earnings Analysis</a:t>
            </a:r>
          </a:p>
        </p:txBody>
      </p:sp>
      <p:grpSp>
        <p:nvGrpSpPr>
          <p:cNvPr id="7" name="Group 6"/>
          <p:cNvGrpSpPr/>
          <p:nvPr/>
        </p:nvGrpSpPr>
        <p:grpSpPr>
          <a:xfrm>
            <a:off x="786597" y="1907259"/>
            <a:ext cx="4297679"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S&amp;P 500 2Q20 Reported Earnings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33783" y="1907259"/>
            <a:ext cx="3413761" cy="407484"/>
            <a:chOff x="284144" y="2393795"/>
            <a:chExt cx="2726684" cy="418102"/>
          </a:xfrm>
          <a:noFill/>
        </p:grpSpPr>
        <p:sp>
          <p:nvSpPr>
            <p:cNvPr id="16" name="TextBox 15"/>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2Q20 Y/Y Earnings Growth</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39174" y="6020251"/>
            <a:ext cx="4823404" cy="468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"Surprise %" is a weighted average based on fiscal quarter actual results vs. estimated results.  The date used for estimates is 30 calendar days prior to each company's report date. The earnings results of REITs are based on Funds from Operations (FFO). </a:t>
            </a:r>
          </a:p>
        </p:txBody>
      </p:sp>
      <p:sp>
        <p:nvSpPr>
          <p:cNvPr id="28" name="TextBox 1"/>
          <p:cNvSpPr txBox="1"/>
          <p:nvPr/>
        </p:nvSpPr>
        <p:spPr>
          <a:xfrm>
            <a:off x="5867931" y="6020251"/>
            <a:ext cx="3471409" cy="5453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to adjust for fiscal quarter-end differences, the Y/Y growth calculation is based on </a:t>
            </a:r>
            <a:r>
              <a:rPr lang="en-US" sz="693" dirty="0" err="1">
                <a:latin typeface="Arial Narrow" panose="020B0606020202030204" pitchFamily="34" charset="0"/>
              </a:rPr>
              <a:t>calendarized</a:t>
            </a:r>
            <a:r>
              <a:rPr lang="en-US" sz="693" dirty="0">
                <a:latin typeface="Arial Narrow" panose="020B0606020202030204" pitchFamily="34" charset="0"/>
              </a:rPr>
              <a:t> Net Income. Y/Y growth is weighted based on Net Income. The Y/Y growth of REIT earnings is based on Funds from Operations (FFO)..</a:t>
            </a:r>
          </a:p>
        </p:txBody>
      </p:sp>
      <p:sp>
        <p:nvSpPr>
          <p:cNvPr id="36" name="TextBox 1"/>
          <p:cNvSpPr txBox="1"/>
          <p:nvPr/>
        </p:nvSpPr>
        <p:spPr>
          <a:xfrm>
            <a:off x="6270719" y="409786"/>
            <a:ext cx="2682240" cy="108712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80" b="1" dirty="0">
                <a:solidFill>
                  <a:srgbClr val="0000FF"/>
                </a:solidFill>
                <a:latin typeface="Arial" panose="020B0604020202020204" pitchFamily="34" charset="0"/>
                <a:cs typeface="Arial" panose="020B0604020202020204" pitchFamily="34" charset="0"/>
              </a:rPr>
              <a:t>Blended Y/Y growth includes actuals for companies that have reported, and estimates for companies that have yet to report.</a:t>
            </a:r>
          </a:p>
        </p:txBody>
      </p:sp>
      <p:sp>
        <p:nvSpPr>
          <p:cNvPr id="31" name="Rounded Rectangle 30"/>
          <p:cNvSpPr/>
          <p:nvPr/>
        </p:nvSpPr>
        <p:spPr>
          <a:xfrm>
            <a:off x="1947983" y="1505844"/>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30" name="Rounded Rectangle 29"/>
          <p:cNvSpPr/>
          <p:nvPr/>
        </p:nvSpPr>
        <p:spPr>
          <a:xfrm>
            <a:off x="2868012" y="3103872"/>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35" name="Rounded Rectangle 34"/>
          <p:cNvSpPr/>
          <p:nvPr/>
        </p:nvSpPr>
        <p:spPr>
          <a:xfrm>
            <a:off x="3851343" y="3103872"/>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Tree>
    <p:extLst>
      <p:ext uri="{BB962C8B-B14F-4D97-AF65-F5344CB8AC3E}">
        <p14:creationId xmlns:p14="http://schemas.microsoft.com/office/powerpoint/2010/main" val="298968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1466E84-800F-4D68-BFA5-115670CA92FC}"/>
              </a:ext>
            </a:extLst>
          </p:cNvPr>
          <p:cNvGraphicFramePr>
            <a:graphicFrameLocks noChangeAspect="1"/>
          </p:cNvGraphicFramePr>
          <p:nvPr>
            <p:extLst>
              <p:ext uri="{D42A27DB-BD31-4B8C-83A1-F6EECF244321}">
                <p14:modId xmlns:p14="http://schemas.microsoft.com/office/powerpoint/2010/main" val="3888913149"/>
              </p:ext>
            </p:extLst>
          </p:nvPr>
        </p:nvGraphicFramePr>
        <p:xfrm>
          <a:off x="5778500" y="2254250"/>
          <a:ext cx="3627438" cy="3705225"/>
        </p:xfrm>
        <a:graphic>
          <a:graphicData uri="http://schemas.openxmlformats.org/presentationml/2006/ole">
            <mc:AlternateContent xmlns:mc="http://schemas.openxmlformats.org/markup-compatibility/2006">
              <mc:Choice xmlns:v="urn:schemas-microsoft-com:vml" Requires="v">
                <p:oleObj spid="_x0000_s89156" name="Worksheet" r:id="rId3" imgW="3400388" imgH="3471961" progId="Excel.Sheet.12">
                  <p:link updateAutomatic="1"/>
                </p:oleObj>
              </mc:Choice>
              <mc:Fallback>
                <p:oleObj name="Worksheet" r:id="rId3" imgW="3400388" imgH="3471961" progId="Excel.Sheet.12">
                  <p:link updateAutomatic="1"/>
                  <p:pic>
                    <p:nvPicPr>
                      <p:cNvPr id="6" name="Object 5">
                        <a:extLst>
                          <a:ext uri="{FF2B5EF4-FFF2-40B4-BE49-F238E27FC236}">
                            <a16:creationId xmlns:a16="http://schemas.microsoft.com/office/drawing/2014/main" id="{31466E84-800F-4D68-BFA5-115670CA92FC}"/>
                          </a:ext>
                        </a:extLst>
                      </p:cNvPr>
                      <p:cNvPicPr/>
                      <p:nvPr/>
                    </p:nvPicPr>
                    <p:blipFill>
                      <a:blip r:embed="rId4"/>
                      <a:stretch>
                        <a:fillRect/>
                      </a:stretch>
                    </p:blipFill>
                    <p:spPr>
                      <a:xfrm>
                        <a:off x="5778500" y="2254250"/>
                        <a:ext cx="3627438" cy="37052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4319F8D-0FBF-48A0-B8C2-9552BAC490DE}"/>
              </a:ext>
            </a:extLst>
          </p:cNvPr>
          <p:cNvGraphicFramePr>
            <a:graphicFrameLocks noChangeAspect="1"/>
          </p:cNvGraphicFramePr>
          <p:nvPr>
            <p:extLst>
              <p:ext uri="{D42A27DB-BD31-4B8C-83A1-F6EECF244321}">
                <p14:modId xmlns:p14="http://schemas.microsoft.com/office/powerpoint/2010/main" val="2293947444"/>
              </p:ext>
            </p:extLst>
          </p:nvPr>
        </p:nvGraphicFramePr>
        <p:xfrm>
          <a:off x="577850" y="2319338"/>
          <a:ext cx="4740275" cy="3702050"/>
        </p:xfrm>
        <a:graphic>
          <a:graphicData uri="http://schemas.openxmlformats.org/presentationml/2006/ole">
            <mc:AlternateContent xmlns:mc="http://schemas.openxmlformats.org/markup-compatibility/2006">
              <mc:Choice xmlns:v="urn:schemas-microsoft-com:vml" Requires="v">
                <p:oleObj spid="_x0000_s89157" name="Worksheet" r:id="rId5" imgW="4438675" imgH="3471961" progId="Excel.Sheet.12">
                  <p:link updateAutomatic="1"/>
                </p:oleObj>
              </mc:Choice>
              <mc:Fallback>
                <p:oleObj name="Worksheet" r:id="rId5" imgW="4438675" imgH="3471961" progId="Excel.Sheet.12">
                  <p:link updateAutomatic="1"/>
                  <p:pic>
                    <p:nvPicPr>
                      <p:cNvPr id="3" name="Object 2">
                        <a:extLst>
                          <a:ext uri="{FF2B5EF4-FFF2-40B4-BE49-F238E27FC236}">
                            <a16:creationId xmlns:a16="http://schemas.microsoft.com/office/drawing/2014/main" id="{E4319F8D-0FBF-48A0-B8C2-9552BAC490DE}"/>
                          </a:ext>
                        </a:extLst>
                      </p:cNvPr>
                      <p:cNvPicPr/>
                      <p:nvPr/>
                    </p:nvPicPr>
                    <p:blipFill>
                      <a:blip r:embed="rId6"/>
                      <a:stretch>
                        <a:fillRect/>
                      </a:stretch>
                    </p:blipFill>
                    <p:spPr>
                      <a:xfrm>
                        <a:off x="577850" y="2319338"/>
                        <a:ext cx="4740275" cy="37020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3</a:t>
            </a:fld>
            <a:endParaRPr lang="en-US" dirty="0"/>
          </a:p>
        </p:txBody>
      </p:sp>
      <p:sp>
        <p:nvSpPr>
          <p:cNvPr id="8" name="TextBox 7"/>
          <p:cNvSpPr txBox="1"/>
          <p:nvPr/>
        </p:nvSpPr>
        <p:spPr>
          <a:xfrm>
            <a:off x="786597" y="440514"/>
            <a:ext cx="4440210"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#2: S&amp;P 500 Sales Analysis</a:t>
            </a:r>
          </a:p>
        </p:txBody>
      </p:sp>
      <p:grpSp>
        <p:nvGrpSpPr>
          <p:cNvPr id="7" name="Group 6"/>
          <p:cNvGrpSpPr/>
          <p:nvPr/>
        </p:nvGrpSpPr>
        <p:grpSpPr>
          <a:xfrm>
            <a:off x="786597" y="1907259"/>
            <a:ext cx="4297679"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S&amp;P 500 3Q20 Reported Sales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33783" y="1907259"/>
            <a:ext cx="3413761" cy="407484"/>
            <a:chOff x="284144" y="2393795"/>
            <a:chExt cx="2726684" cy="418102"/>
          </a:xfrm>
          <a:noFill/>
        </p:grpSpPr>
        <p:sp>
          <p:nvSpPr>
            <p:cNvPr id="16" name="TextBox 15"/>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3Q20 Y/Y Sales Growth</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44807" y="6027184"/>
            <a:ext cx="4823404" cy="5266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"Surprise %" is a weighted average based on fiscal quarter actual results vs. estimated results.  The date used for estimates is 30 calendar days prior to each company's report date. </a:t>
            </a:r>
          </a:p>
        </p:txBody>
      </p:sp>
      <p:sp>
        <p:nvSpPr>
          <p:cNvPr id="28" name="TextBox 1"/>
          <p:cNvSpPr txBox="1"/>
          <p:nvPr/>
        </p:nvSpPr>
        <p:spPr>
          <a:xfrm>
            <a:off x="5876134" y="6027183"/>
            <a:ext cx="3471409" cy="5153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to adjust for fiscal quarter-end differences, the Y/Y growth calculation is based on calendarized Sales. Y/Y growth is weighted based on Sales. </a:t>
            </a:r>
          </a:p>
        </p:txBody>
      </p:sp>
      <p:sp>
        <p:nvSpPr>
          <p:cNvPr id="29" name="TextBox 1"/>
          <p:cNvSpPr txBox="1"/>
          <p:nvPr/>
        </p:nvSpPr>
        <p:spPr>
          <a:xfrm>
            <a:off x="6270719" y="409786"/>
            <a:ext cx="2682240" cy="108712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80" b="1" dirty="0">
                <a:solidFill>
                  <a:srgbClr val="0000FF"/>
                </a:solidFill>
                <a:latin typeface="Arial" panose="020B0604020202020204" pitchFamily="34" charset="0"/>
                <a:cs typeface="Arial" panose="020B0604020202020204" pitchFamily="34" charset="0"/>
              </a:rPr>
              <a:t>Blended Y/Y growth includes actuals for companies that have reported, and estimates for companies that have yet to report.</a:t>
            </a:r>
          </a:p>
        </p:txBody>
      </p:sp>
      <p:sp>
        <p:nvSpPr>
          <p:cNvPr id="25" name="Rounded Rectangle 24"/>
          <p:cNvSpPr/>
          <p:nvPr/>
        </p:nvSpPr>
        <p:spPr>
          <a:xfrm>
            <a:off x="2863066" y="3082586"/>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27" name="Rounded Rectangle 26"/>
          <p:cNvSpPr/>
          <p:nvPr/>
        </p:nvSpPr>
        <p:spPr>
          <a:xfrm>
            <a:off x="3984562" y="3090678"/>
            <a:ext cx="392132" cy="203566"/>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Tree>
    <p:extLst>
      <p:ext uri="{BB962C8B-B14F-4D97-AF65-F5344CB8AC3E}">
        <p14:creationId xmlns:p14="http://schemas.microsoft.com/office/powerpoint/2010/main" val="913857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1466E84-800F-4D68-BFA5-115670CA92FC}"/>
              </a:ext>
            </a:extLst>
          </p:cNvPr>
          <p:cNvGraphicFramePr>
            <a:graphicFrameLocks noChangeAspect="1"/>
          </p:cNvGraphicFramePr>
          <p:nvPr>
            <p:extLst>
              <p:ext uri="{D42A27DB-BD31-4B8C-83A1-F6EECF244321}">
                <p14:modId xmlns:p14="http://schemas.microsoft.com/office/powerpoint/2010/main" val="282362284"/>
              </p:ext>
            </p:extLst>
          </p:nvPr>
        </p:nvGraphicFramePr>
        <p:xfrm>
          <a:off x="5940425" y="2247900"/>
          <a:ext cx="3302000" cy="3719513"/>
        </p:xfrm>
        <a:graphic>
          <a:graphicData uri="http://schemas.openxmlformats.org/presentationml/2006/ole">
            <mc:AlternateContent xmlns:mc="http://schemas.openxmlformats.org/markup-compatibility/2006">
              <mc:Choice xmlns:v="urn:schemas-microsoft-com:vml" Requires="v">
                <p:oleObj spid="_x0000_s79908" name="Worksheet" r:id="rId3" imgW="3095773" imgH="3486111" progId="Excel.Sheet.12">
                  <p:link updateAutomatic="1"/>
                </p:oleObj>
              </mc:Choice>
              <mc:Fallback>
                <p:oleObj name="Worksheet" r:id="rId3" imgW="3095773" imgH="3486111" progId="Excel.Sheet.12">
                  <p:link updateAutomatic="1"/>
                  <p:pic>
                    <p:nvPicPr>
                      <p:cNvPr id="6" name="Object 5">
                        <a:extLst>
                          <a:ext uri="{FF2B5EF4-FFF2-40B4-BE49-F238E27FC236}">
                            <a16:creationId xmlns:a16="http://schemas.microsoft.com/office/drawing/2014/main" id="{31466E84-800F-4D68-BFA5-115670CA92FC}"/>
                          </a:ext>
                        </a:extLst>
                      </p:cNvPr>
                      <p:cNvPicPr/>
                      <p:nvPr/>
                    </p:nvPicPr>
                    <p:blipFill>
                      <a:blip r:embed="rId4"/>
                      <a:stretch>
                        <a:fillRect/>
                      </a:stretch>
                    </p:blipFill>
                    <p:spPr>
                      <a:xfrm>
                        <a:off x="5940425" y="2247900"/>
                        <a:ext cx="3302000" cy="3719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4319F8D-0FBF-48A0-B8C2-9552BAC490DE}"/>
              </a:ext>
            </a:extLst>
          </p:cNvPr>
          <p:cNvGraphicFramePr>
            <a:graphicFrameLocks noChangeAspect="1"/>
          </p:cNvGraphicFramePr>
          <p:nvPr>
            <p:extLst>
              <p:ext uri="{D42A27DB-BD31-4B8C-83A1-F6EECF244321}">
                <p14:modId xmlns:p14="http://schemas.microsoft.com/office/powerpoint/2010/main" val="1509302214"/>
              </p:ext>
            </p:extLst>
          </p:nvPr>
        </p:nvGraphicFramePr>
        <p:xfrm>
          <a:off x="801688" y="2311400"/>
          <a:ext cx="4297362" cy="3717925"/>
        </p:xfrm>
        <a:graphic>
          <a:graphicData uri="http://schemas.openxmlformats.org/presentationml/2006/ole">
            <mc:AlternateContent xmlns:mc="http://schemas.openxmlformats.org/markup-compatibility/2006">
              <mc:Choice xmlns:v="urn:schemas-microsoft-com:vml" Requires="v">
                <p:oleObj spid="_x0000_s79909" name="Worksheet" r:id="rId5" imgW="4028912" imgH="3486111" progId="Excel.Sheet.12">
                  <p:link updateAutomatic="1"/>
                </p:oleObj>
              </mc:Choice>
              <mc:Fallback>
                <p:oleObj name="Worksheet" r:id="rId5" imgW="4028912" imgH="3486111" progId="Excel.Sheet.12">
                  <p:link updateAutomatic="1"/>
                  <p:pic>
                    <p:nvPicPr>
                      <p:cNvPr id="3" name="Object 2">
                        <a:extLst>
                          <a:ext uri="{FF2B5EF4-FFF2-40B4-BE49-F238E27FC236}">
                            <a16:creationId xmlns:a16="http://schemas.microsoft.com/office/drawing/2014/main" id="{E4319F8D-0FBF-48A0-B8C2-9552BAC490DE}"/>
                          </a:ext>
                        </a:extLst>
                      </p:cNvPr>
                      <p:cNvPicPr/>
                      <p:nvPr/>
                    </p:nvPicPr>
                    <p:blipFill>
                      <a:blip r:embed="rId6"/>
                      <a:stretch>
                        <a:fillRect/>
                      </a:stretch>
                    </p:blipFill>
                    <p:spPr>
                      <a:xfrm>
                        <a:off x="801688" y="2311400"/>
                        <a:ext cx="4297362" cy="371792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3</a:t>
            </a:fld>
            <a:endParaRPr lang="en-US" dirty="0"/>
          </a:p>
        </p:txBody>
      </p:sp>
      <p:sp>
        <p:nvSpPr>
          <p:cNvPr id="8" name="TextBox 7"/>
          <p:cNvSpPr txBox="1"/>
          <p:nvPr/>
        </p:nvSpPr>
        <p:spPr>
          <a:xfrm>
            <a:off x="786597" y="440514"/>
            <a:ext cx="4440210"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#2: S&amp;P 500 Sales Analysis</a:t>
            </a:r>
          </a:p>
        </p:txBody>
      </p:sp>
      <p:grpSp>
        <p:nvGrpSpPr>
          <p:cNvPr id="7" name="Group 6"/>
          <p:cNvGrpSpPr/>
          <p:nvPr/>
        </p:nvGrpSpPr>
        <p:grpSpPr>
          <a:xfrm>
            <a:off x="786597" y="1907259"/>
            <a:ext cx="4297679"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S&amp;P 500 2Q20 Reported Sales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33783" y="1907259"/>
            <a:ext cx="3413761" cy="407484"/>
            <a:chOff x="284144" y="2393795"/>
            <a:chExt cx="2726684" cy="418102"/>
          </a:xfrm>
          <a:noFill/>
        </p:grpSpPr>
        <p:sp>
          <p:nvSpPr>
            <p:cNvPr id="16" name="TextBox 15"/>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2Q20 Y/Y Sales Growth</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Bottom-up based on constituents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44807" y="6027184"/>
            <a:ext cx="4823404" cy="5266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"Surprise %" is a weighted average based on fiscal quarter actual results vs. estimated results.  The date used for estimates is 30 calendar days prior to each company's report date. </a:t>
            </a:r>
          </a:p>
        </p:txBody>
      </p:sp>
      <p:sp>
        <p:nvSpPr>
          <p:cNvPr id="28" name="TextBox 1"/>
          <p:cNvSpPr txBox="1"/>
          <p:nvPr/>
        </p:nvSpPr>
        <p:spPr>
          <a:xfrm>
            <a:off x="5876134" y="6027183"/>
            <a:ext cx="3471409" cy="5153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Note: to adjust for fiscal quarter-end differences, the Y/Y growth calculation is based on calendarized Sales. Y/Y growth is weighted based on Sales. </a:t>
            </a:r>
          </a:p>
        </p:txBody>
      </p:sp>
      <p:sp>
        <p:nvSpPr>
          <p:cNvPr id="29" name="TextBox 1"/>
          <p:cNvSpPr txBox="1"/>
          <p:nvPr/>
        </p:nvSpPr>
        <p:spPr>
          <a:xfrm>
            <a:off x="6270719" y="409786"/>
            <a:ext cx="2682240" cy="108712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80" b="1" dirty="0">
                <a:solidFill>
                  <a:srgbClr val="0000FF"/>
                </a:solidFill>
                <a:latin typeface="Arial" panose="020B0604020202020204" pitchFamily="34" charset="0"/>
                <a:cs typeface="Arial" panose="020B0604020202020204" pitchFamily="34" charset="0"/>
              </a:rPr>
              <a:t>Blended Y/Y growth includes actuals for companies that have reported, and estimates for companies that have yet to report.</a:t>
            </a:r>
          </a:p>
        </p:txBody>
      </p:sp>
      <p:sp>
        <p:nvSpPr>
          <p:cNvPr id="25" name="Rounded Rectangle 24"/>
          <p:cNvSpPr/>
          <p:nvPr/>
        </p:nvSpPr>
        <p:spPr>
          <a:xfrm>
            <a:off x="2854974" y="3106862"/>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
        <p:nvSpPr>
          <p:cNvPr id="27" name="Rounded Rectangle 26"/>
          <p:cNvSpPr/>
          <p:nvPr/>
        </p:nvSpPr>
        <p:spPr>
          <a:xfrm>
            <a:off x="3831321" y="3106862"/>
            <a:ext cx="510050" cy="211658"/>
          </a:xfrm>
          <a:prstGeom prst="roundRect">
            <a:avLst/>
          </a:prstGeom>
          <a:no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spTree>
    <p:extLst>
      <p:ext uri="{BB962C8B-B14F-4D97-AF65-F5344CB8AC3E}">
        <p14:creationId xmlns:p14="http://schemas.microsoft.com/office/powerpoint/2010/main" val="91385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4</a:t>
            </a:fld>
            <a:endParaRPr lang="en-US" dirty="0"/>
          </a:p>
        </p:txBody>
      </p:sp>
      <p:sp>
        <p:nvSpPr>
          <p:cNvPr id="8" name="TextBox 7"/>
          <p:cNvSpPr txBox="1"/>
          <p:nvPr/>
        </p:nvSpPr>
        <p:spPr>
          <a:xfrm>
            <a:off x="786597" y="440514"/>
            <a:ext cx="4985735"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#3: S&amp;P 500 Earnings Calendar </a:t>
            </a:r>
          </a:p>
        </p:txBody>
      </p:sp>
      <p:grpSp>
        <p:nvGrpSpPr>
          <p:cNvPr id="7" name="Group 6"/>
          <p:cNvGrpSpPr/>
          <p:nvPr/>
        </p:nvGrpSpPr>
        <p:grpSpPr>
          <a:xfrm>
            <a:off x="860911" y="968562"/>
            <a:ext cx="8527478" cy="442557"/>
            <a:chOff x="284144" y="2393795"/>
            <a:chExt cx="2726684" cy="1089999"/>
          </a:xfrm>
          <a:noFill/>
        </p:grpSpPr>
        <p:sp>
          <p:nvSpPr>
            <p:cNvPr id="10" name="TextBox 9"/>
            <p:cNvSpPr txBox="1"/>
            <p:nvPr/>
          </p:nvSpPr>
          <p:spPr>
            <a:xfrm>
              <a:off x="284144" y="2393795"/>
              <a:ext cx="2726684" cy="1089999"/>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Weekly Schedule</a:t>
              </a:r>
              <a:endParaRPr lang="en-US" sz="1138" b="1" i="1" u="sng" dirty="0">
                <a:solidFill>
                  <a:schemeClr val="tx2">
                    <a:lumMod val="50000"/>
                  </a:schemeClr>
                </a:solidFill>
                <a:latin typeface="Arial" panose="020B0604020202020204" pitchFamily="34" charset="0"/>
                <a:cs typeface="Arial" panose="020B0604020202020204" pitchFamily="34" charset="0"/>
              </a:endParaRPr>
            </a:p>
            <a:p>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640080" y="6565392"/>
            <a:ext cx="4823404" cy="2014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p>
        </p:txBody>
      </p:sp>
      <p:sp>
        <p:nvSpPr>
          <p:cNvPr id="38" name="TextBox 37"/>
          <p:cNvSpPr txBox="1"/>
          <p:nvPr/>
        </p:nvSpPr>
        <p:spPr>
          <a:xfrm>
            <a:off x="860911" y="3775406"/>
            <a:ext cx="8527478" cy="267446"/>
          </a:xfrm>
          <a:prstGeom prst="rect">
            <a:avLst/>
          </a:prstGeom>
          <a:no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Daily Schedule</a:t>
            </a:r>
            <a:endParaRPr lang="en-US" sz="1138" b="1" dirty="0">
              <a:solidFill>
                <a:srgbClr val="002060"/>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456834C1-C12C-49F3-9CAD-562FF440E22D}"/>
              </a:ext>
            </a:extLst>
          </p:cNvPr>
          <p:cNvGraphicFramePr>
            <a:graphicFrameLocks noChangeAspect="1"/>
          </p:cNvGraphicFramePr>
          <p:nvPr>
            <p:extLst>
              <p:ext uri="{D42A27DB-BD31-4B8C-83A1-F6EECF244321}">
                <p14:modId xmlns:p14="http://schemas.microsoft.com/office/powerpoint/2010/main" val="1948251973"/>
              </p:ext>
            </p:extLst>
          </p:nvPr>
        </p:nvGraphicFramePr>
        <p:xfrm>
          <a:off x="1190092" y="938250"/>
          <a:ext cx="8007397" cy="3009076"/>
        </p:xfrm>
        <a:graphic>
          <a:graphicData uri="http://schemas.openxmlformats.org/presentationml/2006/ole">
            <mc:AlternateContent xmlns:mc="http://schemas.openxmlformats.org/markup-compatibility/2006">
              <mc:Choice xmlns:v="urn:schemas-microsoft-com:vml" Requires="v">
                <p:oleObj spid="_x0000_s90180" name="Worksheet" r:id="rId3" imgW="15411475" imgH="5805652" progId="Excel.Sheet.12">
                  <p:link updateAutomatic="1"/>
                </p:oleObj>
              </mc:Choice>
              <mc:Fallback>
                <p:oleObj name="Worksheet" r:id="rId3" imgW="15411475" imgH="5805652" progId="Excel.Sheet.12">
                  <p:link updateAutomatic="1"/>
                  <p:pic>
                    <p:nvPicPr>
                      <p:cNvPr id="0" name=""/>
                      <p:cNvPicPr/>
                      <p:nvPr/>
                    </p:nvPicPr>
                    <p:blipFill>
                      <a:blip r:embed="rId4"/>
                      <a:stretch>
                        <a:fillRect/>
                      </a:stretch>
                    </p:blipFill>
                    <p:spPr>
                      <a:xfrm>
                        <a:off x="1190092" y="938250"/>
                        <a:ext cx="8007397" cy="3009076"/>
                      </a:xfrm>
                      <a:prstGeom prst="rect">
                        <a:avLst/>
                      </a:prstGeom>
                    </p:spPr>
                  </p:pic>
                </p:oleObj>
              </mc:Fallback>
            </mc:AlternateContent>
          </a:graphicData>
        </a:graphic>
      </p:graphicFrame>
      <p:grpSp>
        <p:nvGrpSpPr>
          <p:cNvPr id="2" name="Group 1"/>
          <p:cNvGrpSpPr/>
          <p:nvPr/>
        </p:nvGrpSpPr>
        <p:grpSpPr>
          <a:xfrm>
            <a:off x="6195452" y="315869"/>
            <a:ext cx="690114" cy="3607104"/>
            <a:chOff x="6191896" y="600027"/>
            <a:chExt cx="646981" cy="2988984"/>
          </a:xfrm>
        </p:grpSpPr>
        <p:sp>
          <p:nvSpPr>
            <p:cNvPr id="45" name="Rectangle: Rounded Corners 44"/>
            <p:cNvSpPr/>
            <p:nvPr/>
          </p:nvSpPr>
          <p:spPr>
            <a:xfrm>
              <a:off x="6298324" y="1147700"/>
              <a:ext cx="434126" cy="2441311"/>
            </a:xfrm>
            <a:prstGeom prst="roundRect">
              <a:avLst/>
            </a:prstGeom>
            <a:noFill/>
            <a:ln w="38100">
              <a:solidFill>
                <a:srgbClr val="FF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a:p>
          </p:txBody>
        </p:sp>
        <p:sp>
          <p:nvSpPr>
            <p:cNvPr id="26" name="TextBox 25"/>
            <p:cNvSpPr txBox="1"/>
            <p:nvPr/>
          </p:nvSpPr>
          <p:spPr>
            <a:xfrm>
              <a:off x="6191896" y="600027"/>
              <a:ext cx="646981" cy="391336"/>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This week</a:t>
              </a:r>
            </a:p>
          </p:txBody>
        </p:sp>
      </p:grpSp>
      <p:graphicFrame>
        <p:nvGraphicFramePr>
          <p:cNvPr id="12" name="Object 11">
            <a:extLst>
              <a:ext uri="{FF2B5EF4-FFF2-40B4-BE49-F238E27FC236}">
                <a16:creationId xmlns:a16="http://schemas.microsoft.com/office/drawing/2014/main" id="{A2A1FA52-DE7C-402B-9196-BC270A24B9BB}"/>
              </a:ext>
            </a:extLst>
          </p:cNvPr>
          <p:cNvGraphicFramePr>
            <a:graphicFrameLocks noChangeAspect="1"/>
          </p:cNvGraphicFramePr>
          <p:nvPr>
            <p:extLst>
              <p:ext uri="{D42A27DB-BD31-4B8C-83A1-F6EECF244321}">
                <p14:modId xmlns:p14="http://schemas.microsoft.com/office/powerpoint/2010/main" val="1572942754"/>
              </p:ext>
            </p:extLst>
          </p:nvPr>
        </p:nvGraphicFramePr>
        <p:xfrm>
          <a:off x="1217613" y="3854450"/>
          <a:ext cx="7721600" cy="2960688"/>
        </p:xfrm>
        <a:graphic>
          <a:graphicData uri="http://schemas.openxmlformats.org/presentationml/2006/ole">
            <mc:AlternateContent xmlns:mc="http://schemas.openxmlformats.org/markup-compatibility/2006">
              <mc:Choice xmlns:v="urn:schemas-microsoft-com:vml" Requires="v">
                <p:oleObj spid="_x0000_s90181" name="Worksheet" r:id="rId5" imgW="12453931" imgH="4786411" progId="Excel.Sheet.12">
                  <p:link updateAutomatic="1"/>
                </p:oleObj>
              </mc:Choice>
              <mc:Fallback>
                <p:oleObj name="Worksheet" r:id="rId5" imgW="12453931" imgH="4786411" progId="Excel.Sheet.12">
                  <p:link updateAutomatic="1"/>
                  <p:pic>
                    <p:nvPicPr>
                      <p:cNvPr id="0" name=""/>
                      <p:cNvPicPr/>
                      <p:nvPr/>
                    </p:nvPicPr>
                    <p:blipFill>
                      <a:blip r:embed="rId6"/>
                      <a:stretch>
                        <a:fillRect/>
                      </a:stretch>
                    </p:blipFill>
                    <p:spPr>
                      <a:xfrm>
                        <a:off x="1217613" y="3854450"/>
                        <a:ext cx="7721600" cy="2960688"/>
                      </a:xfrm>
                      <a:prstGeom prst="rect">
                        <a:avLst/>
                      </a:prstGeom>
                    </p:spPr>
                  </p:pic>
                </p:oleObj>
              </mc:Fallback>
            </mc:AlternateContent>
          </a:graphicData>
        </a:graphic>
      </p:graphicFrame>
      <p:grpSp>
        <p:nvGrpSpPr>
          <p:cNvPr id="3" name="Group 2"/>
          <p:cNvGrpSpPr/>
          <p:nvPr/>
        </p:nvGrpSpPr>
        <p:grpSpPr>
          <a:xfrm>
            <a:off x="6491377" y="4156050"/>
            <a:ext cx="760346" cy="2982015"/>
            <a:chOff x="6123859" y="3696616"/>
            <a:chExt cx="712824" cy="2778522"/>
          </a:xfrm>
        </p:grpSpPr>
        <p:sp>
          <p:nvSpPr>
            <p:cNvPr id="44" name="Rectangle: Rounded Corners 43"/>
            <p:cNvSpPr/>
            <p:nvPr/>
          </p:nvSpPr>
          <p:spPr>
            <a:xfrm>
              <a:off x="6123859" y="3696616"/>
              <a:ext cx="712824" cy="2520227"/>
            </a:xfrm>
            <a:prstGeom prst="roundRect">
              <a:avLst/>
            </a:prstGeom>
            <a:noFill/>
            <a:ln w="38100">
              <a:solidFill>
                <a:srgbClr val="FF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grpSp>
          <p:nvGrpSpPr>
            <p:cNvPr id="22" name="Group 21"/>
            <p:cNvGrpSpPr/>
            <p:nvPr/>
          </p:nvGrpSpPr>
          <p:grpSpPr>
            <a:xfrm>
              <a:off x="6164113" y="5936920"/>
              <a:ext cx="646981" cy="538218"/>
              <a:chOff x="5490324" y="4596678"/>
              <a:chExt cx="646981" cy="559964"/>
            </a:xfrm>
          </p:grpSpPr>
          <p:sp>
            <p:nvSpPr>
              <p:cNvPr id="23" name="TextBox 22"/>
              <p:cNvSpPr txBox="1"/>
              <p:nvPr/>
            </p:nvSpPr>
            <p:spPr>
              <a:xfrm>
                <a:off x="5490324" y="4884191"/>
                <a:ext cx="646981" cy="272451"/>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Today</a:t>
                </a:r>
              </a:p>
            </p:txBody>
          </p:sp>
          <p:sp>
            <p:nvSpPr>
              <p:cNvPr id="25" name="Arrow: Down 24"/>
              <p:cNvSpPr/>
              <p:nvPr/>
            </p:nvSpPr>
            <p:spPr>
              <a:xfrm rot="10800000">
                <a:off x="5733563" y="4596678"/>
                <a:ext cx="181155" cy="263087"/>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pSp>
    </p:spTree>
    <p:extLst>
      <p:ext uri="{BB962C8B-B14F-4D97-AF65-F5344CB8AC3E}">
        <p14:creationId xmlns:p14="http://schemas.microsoft.com/office/powerpoint/2010/main" val="91859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159449C3-7B02-41FC-95A8-6E7416E6650A}"/>
              </a:ext>
            </a:extLst>
          </p:cNvPr>
          <p:cNvGraphicFramePr>
            <a:graphicFrameLocks noChangeAspect="1"/>
          </p:cNvGraphicFramePr>
          <p:nvPr>
            <p:extLst>
              <p:ext uri="{D42A27DB-BD31-4B8C-83A1-F6EECF244321}">
                <p14:modId xmlns:p14="http://schemas.microsoft.com/office/powerpoint/2010/main" val="1429475985"/>
              </p:ext>
            </p:extLst>
          </p:nvPr>
        </p:nvGraphicFramePr>
        <p:xfrm>
          <a:off x="1143001" y="3979333"/>
          <a:ext cx="6502400" cy="2534921"/>
        </p:xfrm>
        <a:graphic>
          <a:graphicData uri="http://schemas.openxmlformats.org/presentationml/2006/ole">
            <mc:AlternateContent xmlns:mc="http://schemas.openxmlformats.org/markup-compatibility/2006">
              <mc:Choice xmlns:v="urn:schemas-microsoft-com:vml" Requires="v">
                <p:oleObj spid="_x0000_s80932" name="Worksheet" r:id="rId3" imgW="10639313" imgH="4143298" progId="Excel.Sheet.12">
                  <p:link updateAutomatic="1"/>
                </p:oleObj>
              </mc:Choice>
              <mc:Fallback>
                <p:oleObj name="Worksheet" r:id="rId3" imgW="10639313" imgH="4143298" progId="Excel.Sheet.12">
                  <p:link updateAutomatic="1"/>
                  <p:pic>
                    <p:nvPicPr>
                      <p:cNvPr id="9" name="Object 8">
                        <a:extLst>
                          <a:ext uri="{FF2B5EF4-FFF2-40B4-BE49-F238E27FC236}">
                            <a16:creationId xmlns:a16="http://schemas.microsoft.com/office/drawing/2014/main" id="{159449C3-7B02-41FC-95A8-6E7416E6650A}"/>
                          </a:ext>
                        </a:extLst>
                      </p:cNvPr>
                      <p:cNvPicPr/>
                      <p:nvPr/>
                    </p:nvPicPr>
                    <p:blipFill>
                      <a:blip r:embed="rId4"/>
                      <a:stretch>
                        <a:fillRect/>
                      </a:stretch>
                    </p:blipFill>
                    <p:spPr>
                      <a:xfrm>
                        <a:off x="1143001" y="3979333"/>
                        <a:ext cx="6502400" cy="253492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AAD49BE-9907-4C37-A748-C0941943DAA0}"/>
              </a:ext>
            </a:extLst>
          </p:cNvPr>
          <p:cNvGraphicFramePr>
            <a:graphicFrameLocks noChangeAspect="1"/>
          </p:cNvGraphicFramePr>
          <p:nvPr>
            <p:extLst>
              <p:ext uri="{D42A27DB-BD31-4B8C-83A1-F6EECF244321}">
                <p14:modId xmlns:p14="http://schemas.microsoft.com/office/powerpoint/2010/main" val="4009393233"/>
              </p:ext>
            </p:extLst>
          </p:nvPr>
        </p:nvGraphicFramePr>
        <p:xfrm>
          <a:off x="1065213" y="974725"/>
          <a:ext cx="6656387" cy="2762250"/>
        </p:xfrm>
        <a:graphic>
          <a:graphicData uri="http://schemas.openxmlformats.org/presentationml/2006/ole">
            <mc:AlternateContent xmlns:mc="http://schemas.openxmlformats.org/markup-compatibility/2006">
              <mc:Choice xmlns:v="urn:schemas-microsoft-com:vml" Requires="v">
                <p:oleObj spid="_x0000_s80933" name="Worksheet" r:id="rId5" imgW="13220801" imgH="5486516" progId="Excel.Sheet.12">
                  <p:link updateAutomatic="1"/>
                </p:oleObj>
              </mc:Choice>
              <mc:Fallback>
                <p:oleObj name="Worksheet" r:id="rId5" imgW="13220801" imgH="5486516" progId="Excel.Sheet.12">
                  <p:link updateAutomatic="1"/>
                  <p:pic>
                    <p:nvPicPr>
                      <p:cNvPr id="6" name="Object 5">
                        <a:extLst>
                          <a:ext uri="{FF2B5EF4-FFF2-40B4-BE49-F238E27FC236}">
                            <a16:creationId xmlns:a16="http://schemas.microsoft.com/office/drawing/2014/main" id="{EAAD49BE-9907-4C37-A748-C0941943DAA0}"/>
                          </a:ext>
                        </a:extLst>
                      </p:cNvPr>
                      <p:cNvPicPr/>
                      <p:nvPr/>
                    </p:nvPicPr>
                    <p:blipFill>
                      <a:blip r:embed="rId6"/>
                      <a:stretch>
                        <a:fillRect/>
                      </a:stretch>
                    </p:blipFill>
                    <p:spPr>
                      <a:xfrm>
                        <a:off x="1065213" y="974725"/>
                        <a:ext cx="6656387" cy="27622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4</a:t>
            </a:fld>
            <a:endParaRPr lang="en-US" dirty="0"/>
          </a:p>
        </p:txBody>
      </p:sp>
      <p:sp>
        <p:nvSpPr>
          <p:cNvPr id="8" name="TextBox 7"/>
          <p:cNvSpPr txBox="1"/>
          <p:nvPr/>
        </p:nvSpPr>
        <p:spPr>
          <a:xfrm>
            <a:off x="786597" y="440514"/>
            <a:ext cx="4985735"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#3: S&amp;P 500 Earnings Calendar </a:t>
            </a:r>
          </a:p>
        </p:txBody>
      </p:sp>
      <p:grpSp>
        <p:nvGrpSpPr>
          <p:cNvPr id="7" name="Group 6"/>
          <p:cNvGrpSpPr/>
          <p:nvPr/>
        </p:nvGrpSpPr>
        <p:grpSpPr>
          <a:xfrm>
            <a:off x="860911" y="968562"/>
            <a:ext cx="8527478" cy="442557"/>
            <a:chOff x="284144" y="2393795"/>
            <a:chExt cx="2726684" cy="1089999"/>
          </a:xfrm>
          <a:noFill/>
        </p:grpSpPr>
        <p:sp>
          <p:nvSpPr>
            <p:cNvPr id="10" name="TextBox 9"/>
            <p:cNvSpPr txBox="1"/>
            <p:nvPr/>
          </p:nvSpPr>
          <p:spPr>
            <a:xfrm>
              <a:off x="284144" y="2393795"/>
              <a:ext cx="2726684" cy="1089999"/>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Weekly Schedule</a:t>
              </a:r>
              <a:endParaRPr lang="en-US" sz="1138" b="1" i="1" u="sng" dirty="0">
                <a:solidFill>
                  <a:schemeClr val="tx2">
                    <a:lumMod val="50000"/>
                  </a:schemeClr>
                </a:solidFill>
                <a:latin typeface="Arial" panose="020B0604020202020204" pitchFamily="34" charset="0"/>
                <a:cs typeface="Arial" panose="020B0604020202020204" pitchFamily="34" charset="0"/>
              </a:endParaRPr>
            </a:p>
            <a:p>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640080" y="6565392"/>
            <a:ext cx="4823404" cy="2014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p>
        </p:txBody>
      </p:sp>
      <p:sp>
        <p:nvSpPr>
          <p:cNvPr id="38" name="TextBox 37"/>
          <p:cNvSpPr txBox="1"/>
          <p:nvPr/>
        </p:nvSpPr>
        <p:spPr>
          <a:xfrm>
            <a:off x="860911" y="3775406"/>
            <a:ext cx="8527478" cy="267446"/>
          </a:xfrm>
          <a:prstGeom prst="rect">
            <a:avLst/>
          </a:prstGeom>
          <a:no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Daily Schedule</a:t>
            </a:r>
            <a:endParaRPr lang="en-US" sz="1138" b="1" dirty="0">
              <a:solidFill>
                <a:srgbClr val="002060"/>
              </a:solidFill>
              <a:latin typeface="Arial" panose="020B0604020202020204" pitchFamily="34" charset="0"/>
              <a:cs typeface="Arial" panose="020B0604020202020204" pitchFamily="34" charset="0"/>
            </a:endParaRPr>
          </a:p>
        </p:txBody>
      </p:sp>
      <p:grpSp>
        <p:nvGrpSpPr>
          <p:cNvPr id="3" name="Group 2"/>
          <p:cNvGrpSpPr/>
          <p:nvPr/>
        </p:nvGrpSpPr>
        <p:grpSpPr>
          <a:xfrm>
            <a:off x="4838928" y="4042852"/>
            <a:ext cx="760346" cy="2982015"/>
            <a:chOff x="6123859" y="3696616"/>
            <a:chExt cx="712824" cy="2778522"/>
          </a:xfrm>
        </p:grpSpPr>
        <p:sp>
          <p:nvSpPr>
            <p:cNvPr id="44" name="Rectangle: Rounded Corners 43"/>
            <p:cNvSpPr/>
            <p:nvPr/>
          </p:nvSpPr>
          <p:spPr>
            <a:xfrm>
              <a:off x="6123859" y="3696616"/>
              <a:ext cx="712824" cy="2520227"/>
            </a:xfrm>
            <a:prstGeom prst="roundRect">
              <a:avLst/>
            </a:prstGeom>
            <a:noFill/>
            <a:ln w="38100">
              <a:solidFill>
                <a:srgbClr val="FF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p>
          </p:txBody>
        </p:sp>
        <p:grpSp>
          <p:nvGrpSpPr>
            <p:cNvPr id="22" name="Group 21"/>
            <p:cNvGrpSpPr/>
            <p:nvPr/>
          </p:nvGrpSpPr>
          <p:grpSpPr>
            <a:xfrm>
              <a:off x="6164113" y="5936920"/>
              <a:ext cx="646981" cy="538218"/>
              <a:chOff x="5490324" y="4596678"/>
              <a:chExt cx="646981" cy="559964"/>
            </a:xfrm>
          </p:grpSpPr>
          <p:sp>
            <p:nvSpPr>
              <p:cNvPr id="23" name="TextBox 22"/>
              <p:cNvSpPr txBox="1"/>
              <p:nvPr/>
            </p:nvSpPr>
            <p:spPr>
              <a:xfrm>
                <a:off x="5490324" y="4884191"/>
                <a:ext cx="646981" cy="272451"/>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Today</a:t>
                </a:r>
              </a:p>
            </p:txBody>
          </p:sp>
          <p:sp>
            <p:nvSpPr>
              <p:cNvPr id="25" name="Arrow: Down 24"/>
              <p:cNvSpPr/>
              <p:nvPr/>
            </p:nvSpPr>
            <p:spPr>
              <a:xfrm rot="10800000">
                <a:off x="5733563" y="4596678"/>
                <a:ext cx="181155" cy="263087"/>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pSp>
      <p:grpSp>
        <p:nvGrpSpPr>
          <p:cNvPr id="2" name="Group 1"/>
          <p:cNvGrpSpPr/>
          <p:nvPr/>
        </p:nvGrpSpPr>
        <p:grpSpPr>
          <a:xfrm>
            <a:off x="5874048" y="734400"/>
            <a:ext cx="690114" cy="3032577"/>
            <a:chOff x="6191896" y="600027"/>
            <a:chExt cx="646981" cy="2988985"/>
          </a:xfrm>
        </p:grpSpPr>
        <p:sp>
          <p:nvSpPr>
            <p:cNvPr id="45" name="Rectangle: Rounded Corners 44"/>
            <p:cNvSpPr/>
            <p:nvPr/>
          </p:nvSpPr>
          <p:spPr>
            <a:xfrm>
              <a:off x="6298324" y="1065756"/>
              <a:ext cx="434126" cy="2523256"/>
            </a:xfrm>
            <a:prstGeom prst="roundRect">
              <a:avLst/>
            </a:prstGeom>
            <a:noFill/>
            <a:ln w="38100">
              <a:solidFill>
                <a:srgbClr val="FF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a:p>
          </p:txBody>
        </p:sp>
        <p:sp>
          <p:nvSpPr>
            <p:cNvPr id="26" name="TextBox 25"/>
            <p:cNvSpPr txBox="1"/>
            <p:nvPr/>
          </p:nvSpPr>
          <p:spPr>
            <a:xfrm>
              <a:off x="6191896" y="600027"/>
              <a:ext cx="646981" cy="391336"/>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This week</a:t>
              </a:r>
            </a:p>
          </p:txBody>
        </p:sp>
      </p:grpSp>
    </p:spTree>
    <p:extLst>
      <p:ext uri="{BB962C8B-B14F-4D97-AF65-F5344CB8AC3E}">
        <p14:creationId xmlns:p14="http://schemas.microsoft.com/office/powerpoint/2010/main" val="91859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2BB7970-B7FB-4D40-BE5C-1A6A02B9E5D3}"/>
              </a:ext>
            </a:extLst>
          </p:cNvPr>
          <p:cNvGraphicFramePr>
            <a:graphicFrameLocks noChangeAspect="1"/>
          </p:cNvGraphicFramePr>
          <p:nvPr>
            <p:extLst>
              <p:ext uri="{D42A27DB-BD31-4B8C-83A1-F6EECF244321}">
                <p14:modId xmlns:p14="http://schemas.microsoft.com/office/powerpoint/2010/main" val="1667744699"/>
              </p:ext>
            </p:extLst>
          </p:nvPr>
        </p:nvGraphicFramePr>
        <p:xfrm>
          <a:off x="-209301" y="753349"/>
          <a:ext cx="10153936" cy="5439550"/>
        </p:xfrm>
        <a:graphic>
          <a:graphicData uri="http://schemas.openxmlformats.org/presentationml/2006/ole">
            <mc:AlternateContent xmlns:mc="http://schemas.openxmlformats.org/markup-compatibility/2006">
              <mc:Choice xmlns:v="urn:schemas-microsoft-com:vml" Requires="v">
                <p:oleObj spid="_x0000_s91171" name="Worksheet" r:id="rId3" imgW="11344459" imgH="6086672" progId="Excel.Sheet.12">
                  <p:link updateAutomatic="1"/>
                </p:oleObj>
              </mc:Choice>
              <mc:Fallback>
                <p:oleObj name="Worksheet" r:id="rId3" imgW="11344459" imgH="6086672" progId="Excel.Sheet.12">
                  <p:link updateAutomatic="1"/>
                  <p:pic>
                    <p:nvPicPr>
                      <p:cNvPr id="3" name="Object 2">
                        <a:extLst>
                          <a:ext uri="{FF2B5EF4-FFF2-40B4-BE49-F238E27FC236}">
                            <a16:creationId xmlns:a16="http://schemas.microsoft.com/office/drawing/2014/main" id="{02BB7970-B7FB-4D40-BE5C-1A6A02B9E5D3}"/>
                          </a:ext>
                        </a:extLst>
                      </p:cNvPr>
                      <p:cNvPicPr/>
                      <p:nvPr/>
                    </p:nvPicPr>
                    <p:blipFill>
                      <a:blip r:embed="rId4"/>
                      <a:stretch>
                        <a:fillRect/>
                      </a:stretch>
                    </p:blipFill>
                    <p:spPr>
                      <a:xfrm>
                        <a:off x="-209301" y="753349"/>
                        <a:ext cx="10153936" cy="54395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5</a:t>
            </a:fld>
            <a:endParaRPr lang="en-US" dirty="0"/>
          </a:p>
        </p:txBody>
      </p:sp>
      <p:sp>
        <p:nvSpPr>
          <p:cNvPr id="8" name="TextBox 7"/>
          <p:cNvSpPr txBox="1"/>
          <p:nvPr/>
        </p:nvSpPr>
        <p:spPr>
          <a:xfrm>
            <a:off x="786597" y="440514"/>
            <a:ext cx="4985735"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#4: Today’s earnings</a:t>
            </a:r>
          </a:p>
        </p:txBody>
      </p:sp>
      <p:grpSp>
        <p:nvGrpSpPr>
          <p:cNvPr id="7" name="Group 6"/>
          <p:cNvGrpSpPr/>
          <p:nvPr/>
        </p:nvGrpSpPr>
        <p:grpSpPr>
          <a:xfrm>
            <a:off x="860911" y="968562"/>
            <a:ext cx="8527478" cy="442557"/>
            <a:chOff x="284144" y="2393795"/>
            <a:chExt cx="2726684" cy="1089999"/>
          </a:xfrm>
          <a:noFill/>
        </p:grpSpPr>
        <p:sp>
          <p:nvSpPr>
            <p:cNvPr id="10" name="TextBox 9"/>
            <p:cNvSpPr txBox="1"/>
            <p:nvPr/>
          </p:nvSpPr>
          <p:spPr>
            <a:xfrm>
              <a:off x="284144" y="2393795"/>
              <a:ext cx="2726684" cy="1089999"/>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Earnings Today</a:t>
              </a:r>
              <a:endParaRPr lang="en-US" sz="1138" b="1" i="1" u="sng" dirty="0">
                <a:solidFill>
                  <a:schemeClr val="tx2">
                    <a:lumMod val="50000"/>
                  </a:schemeClr>
                </a:solidFill>
                <a:latin typeface="Arial" panose="020B0604020202020204" pitchFamily="34" charset="0"/>
                <a:cs typeface="Arial" panose="020B0604020202020204" pitchFamily="34" charset="0"/>
              </a:endParaRPr>
            </a:p>
            <a:p>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54093" y="6592963"/>
            <a:ext cx="4823404" cy="5266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p>
        </p:txBody>
      </p:sp>
      <p:grpSp>
        <p:nvGrpSpPr>
          <p:cNvPr id="6" name="Group 5"/>
          <p:cNvGrpSpPr/>
          <p:nvPr/>
        </p:nvGrpSpPr>
        <p:grpSpPr>
          <a:xfrm>
            <a:off x="4861472" y="321733"/>
            <a:ext cx="1870829" cy="871774"/>
            <a:chOff x="6586529" y="2216440"/>
            <a:chExt cx="1550126" cy="442591"/>
          </a:xfrm>
        </p:grpSpPr>
        <p:sp>
          <p:nvSpPr>
            <p:cNvPr id="26" name="TextBox 25"/>
            <p:cNvSpPr txBox="1"/>
            <p:nvPr/>
          </p:nvSpPr>
          <p:spPr>
            <a:xfrm>
              <a:off x="6586529" y="2216440"/>
              <a:ext cx="1550126" cy="349962"/>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industry peer surprise</a:t>
              </a:r>
            </a:p>
          </p:txBody>
        </p:sp>
        <p:sp>
          <p:nvSpPr>
            <p:cNvPr id="30" name="Arrow: Down 29"/>
            <p:cNvSpPr/>
            <p:nvPr/>
          </p:nvSpPr>
          <p:spPr>
            <a:xfrm rot="10800000" flipV="1">
              <a:off x="7283992" y="2516700"/>
              <a:ext cx="155202" cy="142331"/>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spTree>
    <p:extLst>
      <p:ext uri="{BB962C8B-B14F-4D97-AF65-F5344CB8AC3E}">
        <p14:creationId xmlns:p14="http://schemas.microsoft.com/office/powerpoint/2010/main" val="1245248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2BB7970-B7FB-4D40-BE5C-1A6A02B9E5D3}"/>
              </a:ext>
            </a:extLst>
          </p:cNvPr>
          <p:cNvGraphicFramePr>
            <a:graphicFrameLocks noChangeAspect="1"/>
          </p:cNvGraphicFramePr>
          <p:nvPr>
            <p:extLst>
              <p:ext uri="{D42A27DB-BD31-4B8C-83A1-F6EECF244321}">
                <p14:modId xmlns:p14="http://schemas.microsoft.com/office/powerpoint/2010/main" val="495515654"/>
              </p:ext>
            </p:extLst>
          </p:nvPr>
        </p:nvGraphicFramePr>
        <p:xfrm>
          <a:off x="698500" y="993775"/>
          <a:ext cx="8064500" cy="5456238"/>
        </p:xfrm>
        <a:graphic>
          <a:graphicData uri="http://schemas.openxmlformats.org/presentationml/2006/ole">
            <mc:AlternateContent xmlns:mc="http://schemas.openxmlformats.org/markup-compatibility/2006">
              <mc:Choice xmlns:v="urn:schemas-microsoft-com:vml" Requires="v">
                <p:oleObj spid="_x0000_s81939" name="Worksheet" r:id="rId3" imgW="10448798" imgH="7067447" progId="Excel.Sheet.12">
                  <p:link updateAutomatic="1"/>
                </p:oleObj>
              </mc:Choice>
              <mc:Fallback>
                <p:oleObj name="Worksheet" r:id="rId3" imgW="10448798" imgH="7067447" progId="Excel.Sheet.12">
                  <p:link updateAutomatic="1"/>
                  <p:pic>
                    <p:nvPicPr>
                      <p:cNvPr id="3" name="Object 2">
                        <a:extLst>
                          <a:ext uri="{FF2B5EF4-FFF2-40B4-BE49-F238E27FC236}">
                            <a16:creationId xmlns:a16="http://schemas.microsoft.com/office/drawing/2014/main" id="{02BB7970-B7FB-4D40-BE5C-1A6A02B9E5D3}"/>
                          </a:ext>
                        </a:extLst>
                      </p:cNvPr>
                      <p:cNvPicPr/>
                      <p:nvPr/>
                    </p:nvPicPr>
                    <p:blipFill>
                      <a:blip r:embed="rId4"/>
                      <a:stretch>
                        <a:fillRect/>
                      </a:stretch>
                    </p:blipFill>
                    <p:spPr>
                      <a:xfrm>
                        <a:off x="698500" y="993775"/>
                        <a:ext cx="8064500" cy="545623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5</a:t>
            </a:fld>
            <a:endParaRPr lang="en-US" dirty="0"/>
          </a:p>
        </p:txBody>
      </p:sp>
      <p:sp>
        <p:nvSpPr>
          <p:cNvPr id="8" name="TextBox 7"/>
          <p:cNvSpPr txBox="1"/>
          <p:nvPr/>
        </p:nvSpPr>
        <p:spPr>
          <a:xfrm>
            <a:off x="786597" y="440514"/>
            <a:ext cx="4985735"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#4: Today’s earnings</a:t>
            </a:r>
          </a:p>
        </p:txBody>
      </p:sp>
      <p:grpSp>
        <p:nvGrpSpPr>
          <p:cNvPr id="7" name="Group 6"/>
          <p:cNvGrpSpPr/>
          <p:nvPr/>
        </p:nvGrpSpPr>
        <p:grpSpPr>
          <a:xfrm>
            <a:off x="860911" y="968562"/>
            <a:ext cx="8527478" cy="442557"/>
            <a:chOff x="284144" y="2393795"/>
            <a:chExt cx="2726684" cy="1089999"/>
          </a:xfrm>
          <a:noFill/>
        </p:grpSpPr>
        <p:sp>
          <p:nvSpPr>
            <p:cNvPr id="10" name="TextBox 9"/>
            <p:cNvSpPr txBox="1"/>
            <p:nvPr/>
          </p:nvSpPr>
          <p:spPr>
            <a:xfrm>
              <a:off x="284144" y="2393795"/>
              <a:ext cx="2726684" cy="1089999"/>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Earnings Today</a:t>
              </a:r>
              <a:endParaRPr lang="en-US" sz="1138" b="1" i="1" u="sng" dirty="0">
                <a:solidFill>
                  <a:schemeClr val="tx2">
                    <a:lumMod val="50000"/>
                  </a:schemeClr>
                </a:solidFill>
                <a:latin typeface="Arial" panose="020B0604020202020204" pitchFamily="34" charset="0"/>
                <a:cs typeface="Arial" panose="020B0604020202020204" pitchFamily="34" charset="0"/>
              </a:endParaRPr>
            </a:p>
            <a:p>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54093" y="6516763"/>
            <a:ext cx="4823404" cy="5266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p>
        </p:txBody>
      </p:sp>
      <p:grpSp>
        <p:nvGrpSpPr>
          <p:cNvPr id="6" name="Group 5"/>
          <p:cNvGrpSpPr/>
          <p:nvPr/>
        </p:nvGrpSpPr>
        <p:grpSpPr>
          <a:xfrm>
            <a:off x="4748314" y="237123"/>
            <a:ext cx="1857829" cy="982153"/>
            <a:chOff x="6601097" y="2024971"/>
            <a:chExt cx="1550126" cy="758205"/>
          </a:xfrm>
        </p:grpSpPr>
        <p:sp>
          <p:nvSpPr>
            <p:cNvPr id="26" name="TextBox 25"/>
            <p:cNvSpPr txBox="1"/>
            <p:nvPr/>
          </p:nvSpPr>
          <p:spPr>
            <a:xfrm>
              <a:off x="6601097" y="2024971"/>
              <a:ext cx="1550126" cy="349962"/>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industry peer surprise</a:t>
              </a:r>
            </a:p>
          </p:txBody>
        </p:sp>
        <p:sp>
          <p:nvSpPr>
            <p:cNvPr id="30" name="Arrow: Down 29"/>
            <p:cNvSpPr/>
            <p:nvPr/>
          </p:nvSpPr>
          <p:spPr>
            <a:xfrm rot="10800000" flipV="1">
              <a:off x="7283993" y="2435851"/>
              <a:ext cx="196669" cy="347325"/>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spTree>
    <p:extLst>
      <p:ext uri="{BB962C8B-B14F-4D97-AF65-F5344CB8AC3E}">
        <p14:creationId xmlns:p14="http://schemas.microsoft.com/office/powerpoint/2010/main" val="124524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412956E4-833D-45FC-9327-AA609FAA608D}"/>
              </a:ext>
            </a:extLst>
          </p:cNvPr>
          <p:cNvGraphicFramePr>
            <a:graphicFrameLocks noChangeAspect="1"/>
          </p:cNvGraphicFramePr>
          <p:nvPr>
            <p:extLst>
              <p:ext uri="{D42A27DB-BD31-4B8C-83A1-F6EECF244321}">
                <p14:modId xmlns:p14="http://schemas.microsoft.com/office/powerpoint/2010/main" val="2479146409"/>
              </p:ext>
            </p:extLst>
          </p:nvPr>
        </p:nvGraphicFramePr>
        <p:xfrm>
          <a:off x="130175" y="1476375"/>
          <a:ext cx="5002213" cy="4421188"/>
        </p:xfrm>
        <a:graphic>
          <a:graphicData uri="http://schemas.openxmlformats.org/presentationml/2006/ole">
            <mc:AlternateContent xmlns:mc="http://schemas.openxmlformats.org/markup-compatibility/2006">
              <mc:Choice xmlns:v="urn:schemas-microsoft-com:vml" Requires="v">
                <p:oleObj spid="_x0000_s92228" name="Worksheet" r:id="rId3" imgW="6648573" imgH="5881720" progId="Excel.Sheet.12">
                  <p:link updateAutomatic="1"/>
                </p:oleObj>
              </mc:Choice>
              <mc:Fallback>
                <p:oleObj name="Worksheet" r:id="rId3" imgW="6648573" imgH="5881720" progId="Excel.Sheet.12">
                  <p:link updateAutomatic="1"/>
                  <p:pic>
                    <p:nvPicPr>
                      <p:cNvPr id="6" name="Object 5">
                        <a:extLst>
                          <a:ext uri="{FF2B5EF4-FFF2-40B4-BE49-F238E27FC236}">
                            <a16:creationId xmlns:a16="http://schemas.microsoft.com/office/drawing/2014/main" id="{412956E4-833D-45FC-9327-AA609FAA608D}"/>
                          </a:ext>
                        </a:extLst>
                      </p:cNvPr>
                      <p:cNvPicPr/>
                      <p:nvPr/>
                    </p:nvPicPr>
                    <p:blipFill>
                      <a:blip r:embed="rId4"/>
                      <a:stretch>
                        <a:fillRect/>
                      </a:stretch>
                    </p:blipFill>
                    <p:spPr>
                      <a:xfrm>
                        <a:off x="130175" y="1476375"/>
                        <a:ext cx="5002213" cy="442118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6</a:t>
            </a:fld>
            <a:endParaRPr lang="en-US" dirty="0"/>
          </a:p>
        </p:txBody>
      </p:sp>
      <p:sp>
        <p:nvSpPr>
          <p:cNvPr id="8" name="TextBox 7"/>
          <p:cNvSpPr txBox="1"/>
          <p:nvPr/>
        </p:nvSpPr>
        <p:spPr>
          <a:xfrm>
            <a:off x="786597" y="440514"/>
            <a:ext cx="8225324"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#5: </a:t>
            </a:r>
            <a:r>
              <a:rPr lang="en-US" sz="2069" b="1" i="1" u="sng" dirty="0">
                <a:solidFill>
                  <a:schemeClr val="tx2">
                    <a:lumMod val="50000"/>
                  </a:schemeClr>
                </a:solidFill>
                <a:latin typeface="Arial" panose="020B0604020202020204" pitchFamily="34" charset="0"/>
                <a:cs typeface="Arial" panose="020B0604020202020204" pitchFamily="34" charset="0"/>
              </a:rPr>
              <a:t>SALES BEATS</a:t>
            </a:r>
            <a:r>
              <a:rPr lang="en-US" sz="2069" b="1" dirty="0">
                <a:solidFill>
                  <a:schemeClr val="tx2">
                    <a:lumMod val="50000"/>
                  </a:schemeClr>
                </a:solidFill>
                <a:latin typeface="Arial" panose="020B0604020202020204" pitchFamily="34" charset="0"/>
                <a:cs typeface="Arial" panose="020B0604020202020204" pitchFamily="34" charset="0"/>
              </a:rPr>
              <a:t> over the last week</a:t>
            </a:r>
          </a:p>
        </p:txBody>
      </p:sp>
      <p:grpSp>
        <p:nvGrpSpPr>
          <p:cNvPr id="7" name="Group 6"/>
          <p:cNvGrpSpPr/>
          <p:nvPr/>
        </p:nvGrpSpPr>
        <p:grpSpPr>
          <a:xfrm>
            <a:off x="786597" y="992857"/>
            <a:ext cx="8448844" cy="407484"/>
            <a:chOff x="284144" y="2393793"/>
            <a:chExt cx="2726684" cy="418102"/>
          </a:xfrm>
          <a:noFill/>
        </p:grpSpPr>
        <p:sp>
          <p:nvSpPr>
            <p:cNvPr id="10" name="TextBox 9"/>
            <p:cNvSpPr txBox="1"/>
            <p:nvPr/>
          </p:nvSpPr>
          <p:spPr>
            <a:xfrm>
              <a:off x="284144" y="2393793"/>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Companies beating top-line estimates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Sorted based on magnitude of sales beat</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03046" y="6343798"/>
            <a:ext cx="7116768" cy="5988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(1) Compares the actual reported result to the consensus estimate.  The date used for estimates is 30 calendar days prior to the company’s report date.</a:t>
            </a:r>
            <a:br>
              <a:rPr lang="en-US" sz="693" dirty="0">
                <a:latin typeface="Arial Narrow" panose="020B0606020202030204" pitchFamily="34" charset="0"/>
              </a:rPr>
            </a:br>
            <a:endParaRPr lang="en-US" sz="693" dirty="0">
              <a:latin typeface="Arial Narrow" panose="020B0606020202030204" pitchFamily="34" charset="0"/>
            </a:endParaRPr>
          </a:p>
        </p:txBody>
      </p:sp>
      <p:grpSp>
        <p:nvGrpSpPr>
          <p:cNvPr id="15" name="Group 14"/>
          <p:cNvGrpSpPr/>
          <p:nvPr/>
        </p:nvGrpSpPr>
        <p:grpSpPr>
          <a:xfrm>
            <a:off x="3230005" y="127232"/>
            <a:ext cx="690113" cy="1731250"/>
            <a:chOff x="2296110" y="684746"/>
            <a:chExt cx="646981" cy="338583"/>
          </a:xfrm>
        </p:grpSpPr>
        <p:sp>
          <p:nvSpPr>
            <p:cNvPr id="16" name="TextBox 15"/>
            <p:cNvSpPr txBox="1"/>
            <p:nvPr/>
          </p:nvSpPr>
          <p:spPr>
            <a:xfrm>
              <a:off x="2296110" y="684746"/>
              <a:ext cx="646981" cy="338583"/>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by</a:t>
              </a:r>
            </a:p>
          </p:txBody>
        </p:sp>
        <p:sp>
          <p:nvSpPr>
            <p:cNvPr id="17" name="Arrow: Down 16"/>
            <p:cNvSpPr/>
            <p:nvPr/>
          </p:nvSpPr>
          <p:spPr>
            <a:xfrm>
              <a:off x="2540007" y="939531"/>
              <a:ext cx="159185" cy="37264"/>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aphicFrame>
        <p:nvGraphicFramePr>
          <p:cNvPr id="2" name="Object 1">
            <a:extLst>
              <a:ext uri="{FF2B5EF4-FFF2-40B4-BE49-F238E27FC236}">
                <a16:creationId xmlns:a16="http://schemas.microsoft.com/office/drawing/2014/main" id="{8E5912FE-7D9F-4C4F-BC92-3A86809A81AE}"/>
              </a:ext>
            </a:extLst>
          </p:cNvPr>
          <p:cNvGraphicFramePr>
            <a:graphicFrameLocks noChangeAspect="1"/>
          </p:cNvGraphicFramePr>
          <p:nvPr>
            <p:extLst>
              <p:ext uri="{D42A27DB-BD31-4B8C-83A1-F6EECF244321}">
                <p14:modId xmlns:p14="http://schemas.microsoft.com/office/powerpoint/2010/main" val="450068424"/>
              </p:ext>
            </p:extLst>
          </p:nvPr>
        </p:nvGraphicFramePr>
        <p:xfrm>
          <a:off x="5094288" y="1471613"/>
          <a:ext cx="4805362" cy="4427537"/>
        </p:xfrm>
        <a:graphic>
          <a:graphicData uri="http://schemas.openxmlformats.org/presentationml/2006/ole">
            <mc:AlternateContent xmlns:mc="http://schemas.openxmlformats.org/markup-compatibility/2006">
              <mc:Choice xmlns:v="urn:schemas-microsoft-com:vml" Requires="v">
                <p:oleObj spid="_x0000_s92229" name="Worksheet" r:id="rId5" imgW="6391361" imgH="5881720" progId="Excel.Sheet.12">
                  <p:link updateAutomatic="1"/>
                </p:oleObj>
              </mc:Choice>
              <mc:Fallback>
                <p:oleObj name="Worksheet" r:id="rId5" imgW="6391361" imgH="5881720" progId="Excel.Sheet.12">
                  <p:link updateAutomatic="1"/>
                  <p:pic>
                    <p:nvPicPr>
                      <p:cNvPr id="2" name="Object 1">
                        <a:extLst>
                          <a:ext uri="{FF2B5EF4-FFF2-40B4-BE49-F238E27FC236}">
                            <a16:creationId xmlns:a16="http://schemas.microsoft.com/office/drawing/2014/main" id="{8E5912FE-7D9F-4C4F-BC92-3A86809A81AE}"/>
                          </a:ext>
                        </a:extLst>
                      </p:cNvPr>
                      <p:cNvPicPr/>
                      <p:nvPr/>
                    </p:nvPicPr>
                    <p:blipFill>
                      <a:blip r:embed="rId6"/>
                      <a:stretch>
                        <a:fillRect/>
                      </a:stretch>
                    </p:blipFill>
                    <p:spPr>
                      <a:xfrm>
                        <a:off x="5094288" y="1471613"/>
                        <a:ext cx="4805362" cy="4427537"/>
                      </a:xfrm>
                      <a:prstGeom prst="rect">
                        <a:avLst/>
                      </a:prstGeom>
                    </p:spPr>
                  </p:pic>
                </p:oleObj>
              </mc:Fallback>
            </mc:AlternateContent>
          </a:graphicData>
        </a:graphic>
      </p:graphicFrame>
    </p:spTree>
    <p:extLst>
      <p:ext uri="{BB962C8B-B14F-4D97-AF65-F5344CB8AC3E}">
        <p14:creationId xmlns:p14="http://schemas.microsoft.com/office/powerpoint/2010/main" val="359156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3A6B1C1-6E9F-46D0-8266-EDB6B687917B}"/>
              </a:ext>
            </a:extLst>
          </p:cNvPr>
          <p:cNvGraphicFramePr>
            <a:graphicFrameLocks noChangeAspect="1"/>
          </p:cNvGraphicFramePr>
          <p:nvPr>
            <p:extLst>
              <p:ext uri="{D42A27DB-BD31-4B8C-83A1-F6EECF244321}">
                <p14:modId xmlns:p14="http://schemas.microsoft.com/office/powerpoint/2010/main" val="436321640"/>
              </p:ext>
            </p:extLst>
          </p:nvPr>
        </p:nvGraphicFramePr>
        <p:xfrm>
          <a:off x="-1" y="1465263"/>
          <a:ext cx="5219897" cy="4652962"/>
        </p:xfrm>
        <a:graphic>
          <a:graphicData uri="http://schemas.openxmlformats.org/presentationml/2006/ole">
            <mc:AlternateContent xmlns:mc="http://schemas.openxmlformats.org/markup-compatibility/2006">
              <mc:Choice xmlns:v="urn:schemas-microsoft-com:vml" Requires="v">
                <p:oleObj spid="_x0000_s93252" name="Worksheet" r:id="rId3" imgW="7010400" imgH="5881720" progId="Excel.Sheet.12">
                  <p:link updateAutomatic="1"/>
                </p:oleObj>
              </mc:Choice>
              <mc:Fallback>
                <p:oleObj name="Worksheet" r:id="rId3" imgW="7010400" imgH="5881720" progId="Excel.Sheet.12">
                  <p:link updateAutomatic="1"/>
                  <p:pic>
                    <p:nvPicPr>
                      <p:cNvPr id="3" name="Object 2">
                        <a:extLst>
                          <a:ext uri="{FF2B5EF4-FFF2-40B4-BE49-F238E27FC236}">
                            <a16:creationId xmlns:a16="http://schemas.microsoft.com/office/drawing/2014/main" id="{E3A6B1C1-6E9F-46D0-8266-EDB6B687917B}"/>
                          </a:ext>
                        </a:extLst>
                      </p:cNvPr>
                      <p:cNvPicPr/>
                      <p:nvPr/>
                    </p:nvPicPr>
                    <p:blipFill>
                      <a:blip r:embed="rId4"/>
                      <a:stretch>
                        <a:fillRect/>
                      </a:stretch>
                    </p:blipFill>
                    <p:spPr>
                      <a:xfrm>
                        <a:off x="-1" y="1465263"/>
                        <a:ext cx="5219897" cy="465296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7</a:t>
            </a:fld>
            <a:endParaRPr lang="en-US" dirty="0"/>
          </a:p>
        </p:txBody>
      </p:sp>
      <p:sp>
        <p:nvSpPr>
          <p:cNvPr id="8" name="TextBox 7"/>
          <p:cNvSpPr txBox="1"/>
          <p:nvPr/>
        </p:nvSpPr>
        <p:spPr>
          <a:xfrm>
            <a:off x="786597" y="440514"/>
            <a:ext cx="8225324"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#5a: </a:t>
            </a:r>
            <a:r>
              <a:rPr lang="en-US" sz="2069" b="1" i="1" u="sng" dirty="0">
                <a:solidFill>
                  <a:schemeClr val="tx2">
                    <a:lumMod val="50000"/>
                  </a:schemeClr>
                </a:solidFill>
                <a:latin typeface="Arial" panose="020B0604020202020204" pitchFamily="34" charset="0"/>
                <a:cs typeface="Arial" panose="020B0604020202020204" pitchFamily="34" charset="0"/>
              </a:rPr>
              <a:t>SALES MISSES</a:t>
            </a:r>
            <a:r>
              <a:rPr lang="en-US" sz="2069" dirty="0">
                <a:solidFill>
                  <a:schemeClr val="tx2">
                    <a:lumMod val="50000"/>
                  </a:schemeClr>
                </a:solidFill>
                <a:latin typeface="Arial" panose="020B0604020202020204" pitchFamily="34" charset="0"/>
                <a:cs typeface="Arial" panose="020B0604020202020204" pitchFamily="34" charset="0"/>
              </a:rPr>
              <a:t> </a:t>
            </a:r>
            <a:r>
              <a:rPr lang="en-US" sz="2069" b="1" dirty="0">
                <a:solidFill>
                  <a:schemeClr val="tx2">
                    <a:lumMod val="50000"/>
                  </a:schemeClr>
                </a:solidFill>
                <a:latin typeface="Arial" panose="020B0604020202020204" pitchFamily="34" charset="0"/>
                <a:cs typeface="Arial" panose="020B0604020202020204" pitchFamily="34" charset="0"/>
              </a:rPr>
              <a:t>over the last week</a:t>
            </a:r>
          </a:p>
        </p:txBody>
      </p:sp>
      <p:grpSp>
        <p:nvGrpSpPr>
          <p:cNvPr id="7" name="Group 6"/>
          <p:cNvGrpSpPr/>
          <p:nvPr/>
        </p:nvGrpSpPr>
        <p:grpSpPr>
          <a:xfrm>
            <a:off x="786597" y="992859"/>
            <a:ext cx="8448844" cy="407484"/>
            <a:chOff x="284144" y="2393795"/>
            <a:chExt cx="2726684" cy="418102"/>
          </a:xfrm>
          <a:noFill/>
        </p:grpSpPr>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Companies missing top-line estimates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Sorted based on magnitude of sales miss</a:t>
              </a:r>
              <a:endParaRPr lang="en-US" sz="1138" b="1" dirty="0">
                <a:solidFill>
                  <a:srgbClr val="00206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1"/>
          <p:cNvSpPr txBox="1"/>
          <p:nvPr/>
        </p:nvSpPr>
        <p:spPr>
          <a:xfrm>
            <a:off x="732196" y="6371172"/>
            <a:ext cx="7105275" cy="5988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(1) Compares the actual reported result to the consensus estimate.  The date used for estimates is 30 calendar days prior to the company’s report date.</a:t>
            </a:r>
            <a:br>
              <a:rPr lang="en-US" sz="693" dirty="0">
                <a:latin typeface="Arial Narrow" panose="020B0606020202030204" pitchFamily="34" charset="0"/>
              </a:rPr>
            </a:br>
            <a:endParaRPr lang="en-US" sz="693" dirty="0">
              <a:latin typeface="Arial Narrow" panose="020B0606020202030204" pitchFamily="34" charset="0"/>
            </a:endParaRPr>
          </a:p>
        </p:txBody>
      </p:sp>
      <p:grpSp>
        <p:nvGrpSpPr>
          <p:cNvPr id="14" name="Group 13"/>
          <p:cNvGrpSpPr/>
          <p:nvPr/>
        </p:nvGrpSpPr>
        <p:grpSpPr>
          <a:xfrm>
            <a:off x="3376115" y="195345"/>
            <a:ext cx="690113" cy="1395711"/>
            <a:chOff x="2627154" y="506969"/>
            <a:chExt cx="646981" cy="500224"/>
          </a:xfrm>
        </p:grpSpPr>
        <p:sp>
          <p:nvSpPr>
            <p:cNvPr id="18" name="TextBox 17"/>
            <p:cNvSpPr txBox="1"/>
            <p:nvPr/>
          </p:nvSpPr>
          <p:spPr>
            <a:xfrm>
              <a:off x="2627154" y="506969"/>
              <a:ext cx="646981" cy="338583"/>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by</a:t>
              </a:r>
            </a:p>
          </p:txBody>
        </p:sp>
        <p:sp>
          <p:nvSpPr>
            <p:cNvPr id="19" name="Arrow: Down 18"/>
            <p:cNvSpPr/>
            <p:nvPr/>
          </p:nvSpPr>
          <p:spPr>
            <a:xfrm>
              <a:off x="2875430" y="936972"/>
              <a:ext cx="150431" cy="70221"/>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aphicFrame>
        <p:nvGraphicFramePr>
          <p:cNvPr id="2" name="Object 1">
            <a:extLst>
              <a:ext uri="{FF2B5EF4-FFF2-40B4-BE49-F238E27FC236}">
                <a16:creationId xmlns:a16="http://schemas.microsoft.com/office/drawing/2014/main" id="{063AB64A-9493-4DCB-9F74-52DE9B1A0567}"/>
              </a:ext>
            </a:extLst>
          </p:cNvPr>
          <p:cNvGraphicFramePr>
            <a:graphicFrameLocks noChangeAspect="1"/>
          </p:cNvGraphicFramePr>
          <p:nvPr>
            <p:extLst>
              <p:ext uri="{D42A27DB-BD31-4B8C-83A1-F6EECF244321}">
                <p14:modId xmlns:p14="http://schemas.microsoft.com/office/powerpoint/2010/main" val="1176815738"/>
              </p:ext>
            </p:extLst>
          </p:nvPr>
        </p:nvGraphicFramePr>
        <p:xfrm>
          <a:off x="5219896" y="1467314"/>
          <a:ext cx="4873120" cy="4652962"/>
        </p:xfrm>
        <a:graphic>
          <a:graphicData uri="http://schemas.openxmlformats.org/presentationml/2006/ole">
            <mc:AlternateContent xmlns:mc="http://schemas.openxmlformats.org/markup-compatibility/2006">
              <mc:Choice xmlns:v="urn:schemas-microsoft-com:vml" Requires="v">
                <p:oleObj spid="_x0000_s93253" name="Worksheet" r:id="rId5" imgW="6357931" imgH="5881720" progId="Excel.Sheet.12">
                  <p:link updateAutomatic="1"/>
                </p:oleObj>
              </mc:Choice>
              <mc:Fallback>
                <p:oleObj name="Worksheet" r:id="rId5" imgW="6357931" imgH="5881720" progId="Excel.Sheet.12">
                  <p:link updateAutomatic="1"/>
                  <p:pic>
                    <p:nvPicPr>
                      <p:cNvPr id="2" name="Object 1">
                        <a:extLst>
                          <a:ext uri="{FF2B5EF4-FFF2-40B4-BE49-F238E27FC236}">
                            <a16:creationId xmlns:a16="http://schemas.microsoft.com/office/drawing/2014/main" id="{063AB64A-9493-4DCB-9F74-52DE9B1A0567}"/>
                          </a:ext>
                        </a:extLst>
                      </p:cNvPr>
                      <p:cNvPicPr/>
                      <p:nvPr/>
                    </p:nvPicPr>
                    <p:blipFill>
                      <a:blip r:embed="rId6"/>
                      <a:stretch>
                        <a:fillRect/>
                      </a:stretch>
                    </p:blipFill>
                    <p:spPr>
                      <a:xfrm>
                        <a:off x="5219896" y="1467314"/>
                        <a:ext cx="4873120" cy="4652962"/>
                      </a:xfrm>
                      <a:prstGeom prst="rect">
                        <a:avLst/>
                      </a:prstGeom>
                    </p:spPr>
                  </p:pic>
                </p:oleObj>
              </mc:Fallback>
            </mc:AlternateContent>
          </a:graphicData>
        </a:graphic>
      </p:graphicFrame>
    </p:spTree>
    <p:extLst>
      <p:ext uri="{BB962C8B-B14F-4D97-AF65-F5344CB8AC3E}">
        <p14:creationId xmlns:p14="http://schemas.microsoft.com/office/powerpoint/2010/main" val="374897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8</a:t>
            </a:fld>
            <a:endParaRPr lang="en-US" dirty="0"/>
          </a:p>
        </p:txBody>
      </p:sp>
      <p:sp>
        <p:nvSpPr>
          <p:cNvPr id="8" name="TextBox 7"/>
          <p:cNvSpPr txBox="1"/>
          <p:nvPr/>
        </p:nvSpPr>
        <p:spPr>
          <a:xfrm>
            <a:off x="786597" y="323110"/>
            <a:ext cx="8225324"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#6: </a:t>
            </a:r>
            <a:r>
              <a:rPr lang="en-US" sz="2069" b="1" i="1" u="sng" dirty="0">
                <a:solidFill>
                  <a:schemeClr val="tx2">
                    <a:lumMod val="50000"/>
                  </a:schemeClr>
                </a:solidFill>
                <a:latin typeface="Arial" panose="020B0604020202020204" pitchFamily="34" charset="0"/>
                <a:cs typeface="Arial" panose="020B0604020202020204" pitchFamily="34" charset="0"/>
              </a:rPr>
              <a:t>EPS BEATS</a:t>
            </a:r>
            <a:r>
              <a:rPr lang="en-US" sz="2069" b="1" dirty="0">
                <a:solidFill>
                  <a:schemeClr val="tx2">
                    <a:lumMod val="50000"/>
                  </a:schemeClr>
                </a:solidFill>
                <a:latin typeface="Arial" panose="020B0604020202020204" pitchFamily="34" charset="0"/>
                <a:cs typeface="Arial" panose="020B0604020202020204" pitchFamily="34" charset="0"/>
              </a:rPr>
              <a:t> over the last week</a:t>
            </a:r>
          </a:p>
        </p:txBody>
      </p:sp>
      <p:grpSp>
        <p:nvGrpSpPr>
          <p:cNvPr id="7" name="Group 6"/>
          <p:cNvGrpSpPr/>
          <p:nvPr/>
        </p:nvGrpSpPr>
        <p:grpSpPr>
          <a:xfrm>
            <a:off x="786597" y="875455"/>
            <a:ext cx="8448844" cy="407484"/>
            <a:chOff x="284144" y="2393795"/>
            <a:chExt cx="2726684" cy="418102"/>
          </a:xfrm>
          <a:noFill/>
        </p:grpSpPr>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Companies beating bottom-line estimates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Sorted based on magnitude of EPS beat</a:t>
              </a:r>
              <a:endParaRPr lang="en-US" sz="1138" b="1" dirty="0">
                <a:solidFill>
                  <a:srgbClr val="002060"/>
                </a:solidFill>
                <a:latin typeface="Arial" panose="020B0604020202020204" pitchFamily="34" charset="0"/>
                <a:cs typeface="Arial" panose="020B0604020202020204" pitchFamily="34" charset="0"/>
              </a:endParaRPr>
            </a:p>
          </p:txBody>
        </p:sp>
      </p:grpSp>
      <p:sp>
        <p:nvSpPr>
          <p:cNvPr id="33" name="TextBox 1"/>
          <p:cNvSpPr txBox="1"/>
          <p:nvPr/>
        </p:nvSpPr>
        <p:spPr>
          <a:xfrm>
            <a:off x="698609" y="6374785"/>
            <a:ext cx="8266863" cy="5988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(1) Compares the actual reported result to the consensus estimate.  The date used for estimates is 30 calendar days prior to the company’s report date.</a:t>
            </a:r>
            <a:br>
              <a:rPr lang="en-US" sz="693" dirty="0">
                <a:latin typeface="Arial Narrow" panose="020B0606020202030204" pitchFamily="34" charset="0"/>
              </a:rPr>
            </a:br>
            <a:endParaRPr lang="en-US" sz="693" dirty="0">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7DD8EA4E-7ADB-4522-B116-F86F264B72CC}"/>
              </a:ext>
            </a:extLst>
          </p:cNvPr>
          <p:cNvGraphicFramePr>
            <a:graphicFrameLocks noChangeAspect="1"/>
          </p:cNvGraphicFramePr>
          <p:nvPr>
            <p:extLst>
              <p:ext uri="{D42A27DB-BD31-4B8C-83A1-F6EECF244321}">
                <p14:modId xmlns:p14="http://schemas.microsoft.com/office/powerpoint/2010/main" val="3864359850"/>
              </p:ext>
            </p:extLst>
          </p:nvPr>
        </p:nvGraphicFramePr>
        <p:xfrm>
          <a:off x="0" y="1436688"/>
          <a:ext cx="5270500" cy="4462462"/>
        </p:xfrm>
        <a:graphic>
          <a:graphicData uri="http://schemas.openxmlformats.org/presentationml/2006/ole">
            <mc:AlternateContent xmlns:mc="http://schemas.openxmlformats.org/markup-compatibility/2006">
              <mc:Choice xmlns:v="urn:schemas-microsoft-com:vml" Requires="v">
                <p:oleObj spid="_x0000_s94276" name="Worksheet" r:id="rId3" imgW="6948653" imgH="5881720" progId="Excel.Sheet.12">
                  <p:link updateAutomatic="1"/>
                </p:oleObj>
              </mc:Choice>
              <mc:Fallback>
                <p:oleObj name="Worksheet" r:id="rId3" imgW="6948653" imgH="5881720" progId="Excel.Sheet.12">
                  <p:link updateAutomatic="1"/>
                  <p:pic>
                    <p:nvPicPr>
                      <p:cNvPr id="2" name="Object 1">
                        <a:extLst>
                          <a:ext uri="{FF2B5EF4-FFF2-40B4-BE49-F238E27FC236}">
                            <a16:creationId xmlns:a16="http://schemas.microsoft.com/office/drawing/2014/main" id="{7DD8EA4E-7ADB-4522-B116-F86F264B72CC}"/>
                          </a:ext>
                        </a:extLst>
                      </p:cNvPr>
                      <p:cNvPicPr/>
                      <p:nvPr/>
                    </p:nvPicPr>
                    <p:blipFill>
                      <a:blip r:embed="rId4"/>
                      <a:stretch>
                        <a:fillRect/>
                      </a:stretch>
                    </p:blipFill>
                    <p:spPr>
                      <a:xfrm>
                        <a:off x="0" y="1436688"/>
                        <a:ext cx="5270500" cy="446246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BCF68EA-D8F0-4239-B489-3AEEE9A1C751}"/>
              </a:ext>
            </a:extLst>
          </p:cNvPr>
          <p:cNvGraphicFramePr>
            <a:graphicFrameLocks noChangeAspect="1"/>
          </p:cNvGraphicFramePr>
          <p:nvPr>
            <p:extLst>
              <p:ext uri="{D42A27DB-BD31-4B8C-83A1-F6EECF244321}">
                <p14:modId xmlns:p14="http://schemas.microsoft.com/office/powerpoint/2010/main" val="2090339910"/>
              </p:ext>
            </p:extLst>
          </p:nvPr>
        </p:nvGraphicFramePr>
        <p:xfrm>
          <a:off x="5210175" y="1436688"/>
          <a:ext cx="4848225" cy="4462462"/>
        </p:xfrm>
        <a:graphic>
          <a:graphicData uri="http://schemas.openxmlformats.org/presentationml/2006/ole">
            <mc:AlternateContent xmlns:mc="http://schemas.openxmlformats.org/markup-compatibility/2006">
              <mc:Choice xmlns:v="urn:schemas-microsoft-com:vml" Requires="v">
                <p:oleObj spid="_x0000_s94277" name="Worksheet" r:id="rId5" imgW="6391361" imgH="5881720" progId="Excel.Sheet.12">
                  <p:link updateAutomatic="1"/>
                </p:oleObj>
              </mc:Choice>
              <mc:Fallback>
                <p:oleObj name="Worksheet" r:id="rId5" imgW="6391361" imgH="5881720" progId="Excel.Sheet.12">
                  <p:link updateAutomatic="1"/>
                  <p:pic>
                    <p:nvPicPr>
                      <p:cNvPr id="3" name="Object 2">
                        <a:extLst>
                          <a:ext uri="{FF2B5EF4-FFF2-40B4-BE49-F238E27FC236}">
                            <a16:creationId xmlns:a16="http://schemas.microsoft.com/office/drawing/2014/main" id="{4BCF68EA-D8F0-4239-B489-3AEEE9A1C751}"/>
                          </a:ext>
                        </a:extLst>
                      </p:cNvPr>
                      <p:cNvPicPr/>
                      <p:nvPr/>
                    </p:nvPicPr>
                    <p:blipFill>
                      <a:blip r:embed="rId6"/>
                      <a:stretch>
                        <a:fillRect/>
                      </a:stretch>
                    </p:blipFill>
                    <p:spPr>
                      <a:xfrm>
                        <a:off x="5210175" y="1436688"/>
                        <a:ext cx="4848225" cy="4462462"/>
                      </a:xfrm>
                      <a:prstGeom prst="rect">
                        <a:avLst/>
                      </a:prstGeom>
                    </p:spPr>
                  </p:pic>
                </p:oleObj>
              </mc:Fallback>
            </mc:AlternateContent>
          </a:graphicData>
        </a:graphic>
      </p:graphicFrame>
      <p:grpSp>
        <p:nvGrpSpPr>
          <p:cNvPr id="14" name="Group 13"/>
          <p:cNvGrpSpPr/>
          <p:nvPr/>
        </p:nvGrpSpPr>
        <p:grpSpPr>
          <a:xfrm>
            <a:off x="4150320" y="0"/>
            <a:ext cx="690113" cy="1532609"/>
            <a:chOff x="2415081" y="560200"/>
            <a:chExt cx="646981" cy="530442"/>
          </a:xfrm>
        </p:grpSpPr>
        <p:sp>
          <p:nvSpPr>
            <p:cNvPr id="15" name="TextBox 14"/>
            <p:cNvSpPr txBox="1"/>
            <p:nvPr/>
          </p:nvSpPr>
          <p:spPr>
            <a:xfrm>
              <a:off x="2415081" y="560200"/>
              <a:ext cx="646981" cy="338583"/>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by</a:t>
              </a:r>
            </a:p>
          </p:txBody>
        </p:sp>
        <p:sp>
          <p:nvSpPr>
            <p:cNvPr id="16" name="Arrow: Down 15"/>
            <p:cNvSpPr/>
            <p:nvPr/>
          </p:nvSpPr>
          <p:spPr>
            <a:xfrm>
              <a:off x="2668113" y="1004230"/>
              <a:ext cx="140916" cy="86412"/>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spTree>
    <p:extLst>
      <p:ext uri="{BB962C8B-B14F-4D97-AF65-F5344CB8AC3E}">
        <p14:creationId xmlns:p14="http://schemas.microsoft.com/office/powerpoint/2010/main" val="152934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Slide  </a:t>
            </a:r>
            <a:fld id="{F5C046C7-0FB6-42D4-B95B-657E489B0EC2}" type="slidenum">
              <a:rPr lang="en-US" smtClean="0"/>
              <a:pPr/>
              <a:t>9</a:t>
            </a:fld>
            <a:endParaRPr lang="en-US" dirty="0"/>
          </a:p>
        </p:txBody>
      </p:sp>
      <p:sp>
        <p:nvSpPr>
          <p:cNvPr id="8" name="TextBox 7"/>
          <p:cNvSpPr txBox="1"/>
          <p:nvPr/>
        </p:nvSpPr>
        <p:spPr>
          <a:xfrm>
            <a:off x="786597" y="323110"/>
            <a:ext cx="8225324" cy="410753"/>
          </a:xfrm>
          <a:prstGeom prst="rect">
            <a:avLst/>
          </a:prstGeom>
          <a:noFill/>
        </p:spPr>
        <p:txBody>
          <a:bodyPr wrap="square" rtlCol="0">
            <a:spAutoFit/>
          </a:bodyPr>
          <a:lstStyle/>
          <a:p>
            <a:r>
              <a:rPr lang="en-US" sz="2069" b="1" dirty="0">
                <a:solidFill>
                  <a:schemeClr val="tx2">
                    <a:lumMod val="50000"/>
                  </a:schemeClr>
                </a:solidFill>
                <a:latin typeface="Arial" panose="020B0604020202020204" pitchFamily="34" charset="0"/>
                <a:cs typeface="Arial" panose="020B0604020202020204" pitchFamily="34" charset="0"/>
              </a:rPr>
              <a:t>#6a: </a:t>
            </a:r>
            <a:r>
              <a:rPr lang="en-US" sz="2069" b="1" i="1" u="sng" dirty="0">
                <a:solidFill>
                  <a:schemeClr val="tx2">
                    <a:lumMod val="50000"/>
                  </a:schemeClr>
                </a:solidFill>
                <a:latin typeface="Arial" panose="020B0604020202020204" pitchFamily="34" charset="0"/>
                <a:cs typeface="Arial" panose="020B0604020202020204" pitchFamily="34" charset="0"/>
              </a:rPr>
              <a:t>EPS MISSES</a:t>
            </a:r>
            <a:r>
              <a:rPr lang="en-US" sz="2069" b="1" dirty="0">
                <a:solidFill>
                  <a:schemeClr val="tx2">
                    <a:lumMod val="50000"/>
                  </a:schemeClr>
                </a:solidFill>
                <a:latin typeface="Arial" panose="020B0604020202020204" pitchFamily="34" charset="0"/>
                <a:cs typeface="Arial" panose="020B0604020202020204" pitchFamily="34" charset="0"/>
              </a:rPr>
              <a:t> over the last week</a:t>
            </a:r>
          </a:p>
        </p:txBody>
      </p:sp>
      <p:grpSp>
        <p:nvGrpSpPr>
          <p:cNvPr id="7" name="Group 6"/>
          <p:cNvGrpSpPr/>
          <p:nvPr/>
        </p:nvGrpSpPr>
        <p:grpSpPr>
          <a:xfrm>
            <a:off x="786597" y="875455"/>
            <a:ext cx="8448844" cy="407484"/>
            <a:chOff x="284144" y="2393795"/>
            <a:chExt cx="2726684" cy="418102"/>
          </a:xfrm>
          <a:noFill/>
        </p:grpSpPr>
        <p:cxnSp>
          <p:nvCxnSpPr>
            <p:cNvPr id="11" name="Straight Connector 10"/>
            <p:cNvCxnSpPr/>
            <p:nvPr/>
          </p:nvCxnSpPr>
          <p:spPr>
            <a:xfrm>
              <a:off x="284144" y="2393795"/>
              <a:ext cx="2726684" cy="0"/>
            </a:xfrm>
            <a:prstGeom prst="line">
              <a:avLst/>
            </a:prstGeom>
            <a:grpFill/>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4144" y="2393795"/>
              <a:ext cx="2726684" cy="418102"/>
            </a:xfrm>
            <a:prstGeom prst="rect">
              <a:avLst/>
            </a:prstGeom>
            <a:grpFill/>
          </p:spPr>
          <p:txBody>
            <a:bodyPr wrap="square" lIns="0" rIns="0" rtlCol="0">
              <a:spAutoFit/>
            </a:bodyPr>
            <a:lstStyle/>
            <a:p>
              <a:r>
                <a:rPr lang="en-US" sz="1138" b="1" dirty="0">
                  <a:solidFill>
                    <a:schemeClr val="tx2">
                      <a:lumMod val="50000"/>
                    </a:schemeClr>
                  </a:solidFill>
                  <a:latin typeface="Arial" panose="020B0604020202020204" pitchFamily="34" charset="0"/>
                  <a:cs typeface="Arial" panose="020B0604020202020204" pitchFamily="34" charset="0"/>
                </a:rPr>
                <a:t>Figure: Companies missing bottom-line estimates</a:t>
              </a:r>
              <a:endParaRPr lang="en-US" sz="1138" b="1" i="1" u="sng" dirty="0">
                <a:solidFill>
                  <a:schemeClr val="tx2">
                    <a:lumMod val="50000"/>
                  </a:schemeClr>
                </a:solidFill>
                <a:latin typeface="Arial" panose="020B0604020202020204" pitchFamily="34" charset="0"/>
                <a:cs typeface="Arial" panose="020B0604020202020204" pitchFamily="34" charset="0"/>
              </a:endParaRPr>
            </a:p>
            <a:p>
              <a:r>
                <a:rPr lang="en-US" sz="910" dirty="0">
                  <a:latin typeface="Arial" panose="020B0604020202020204" pitchFamily="34" charset="0"/>
                  <a:cs typeface="Arial" panose="020B0604020202020204" pitchFamily="34" charset="0"/>
                </a:rPr>
                <a:t>Sorted based on magnitude of EPS beat</a:t>
              </a:r>
              <a:endParaRPr lang="en-US" sz="1138" b="1" dirty="0">
                <a:solidFill>
                  <a:srgbClr val="002060"/>
                </a:solidFill>
                <a:latin typeface="Arial" panose="020B0604020202020204" pitchFamily="34" charset="0"/>
                <a:cs typeface="Arial" panose="020B0604020202020204" pitchFamily="34" charset="0"/>
              </a:endParaRPr>
            </a:p>
          </p:txBody>
        </p:sp>
      </p:grpSp>
      <p:sp>
        <p:nvSpPr>
          <p:cNvPr id="33" name="TextBox 1"/>
          <p:cNvSpPr txBox="1"/>
          <p:nvPr/>
        </p:nvSpPr>
        <p:spPr>
          <a:xfrm>
            <a:off x="698609" y="6374785"/>
            <a:ext cx="8266863" cy="5988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93" dirty="0">
                <a:latin typeface="Arial Narrow" panose="020B0606020202030204" pitchFamily="34" charset="0"/>
              </a:rPr>
              <a:t>Source: </a:t>
            </a:r>
            <a:r>
              <a:rPr lang="en-US" sz="693" dirty="0" err="1">
                <a:latin typeface="Arial Narrow" panose="020B0606020202030204" pitchFamily="34" charset="0"/>
              </a:rPr>
              <a:t>FSInsight</a:t>
            </a:r>
            <a:r>
              <a:rPr lang="en-US" sz="693" dirty="0">
                <a:latin typeface="Arial Narrow" panose="020B0606020202030204" pitchFamily="34" charset="0"/>
              </a:rPr>
              <a:t>, FactSet, Bloomberg.</a:t>
            </a:r>
            <a:br>
              <a:rPr lang="en-US" sz="693" dirty="0">
                <a:latin typeface="Arial Narrow" panose="020B0606020202030204" pitchFamily="34" charset="0"/>
              </a:rPr>
            </a:br>
            <a:r>
              <a:rPr lang="en-US" sz="693" dirty="0">
                <a:latin typeface="Arial Narrow" panose="020B0606020202030204" pitchFamily="34" charset="0"/>
              </a:rPr>
              <a:t>(1) Compares the actual reported result to the consensus estimate.  The date used for estimates is 30 calendar days prior to the company’s report date.</a:t>
            </a:r>
            <a:br>
              <a:rPr lang="en-US" sz="693" dirty="0">
                <a:latin typeface="Arial Narrow" panose="020B0606020202030204" pitchFamily="34" charset="0"/>
              </a:rPr>
            </a:br>
            <a:endParaRPr lang="en-US" sz="693" dirty="0">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E1BB3EB2-80F8-40EE-8265-1DD32D32E1AB}"/>
              </a:ext>
            </a:extLst>
          </p:cNvPr>
          <p:cNvGraphicFramePr>
            <a:graphicFrameLocks noChangeAspect="1"/>
          </p:cNvGraphicFramePr>
          <p:nvPr>
            <p:extLst>
              <p:ext uri="{D42A27DB-BD31-4B8C-83A1-F6EECF244321}">
                <p14:modId xmlns:p14="http://schemas.microsoft.com/office/powerpoint/2010/main" val="2970949765"/>
              </p:ext>
            </p:extLst>
          </p:nvPr>
        </p:nvGraphicFramePr>
        <p:xfrm>
          <a:off x="17505" y="1260475"/>
          <a:ext cx="5122863" cy="4368800"/>
        </p:xfrm>
        <a:graphic>
          <a:graphicData uri="http://schemas.openxmlformats.org/presentationml/2006/ole">
            <mc:AlternateContent xmlns:mc="http://schemas.openxmlformats.org/markup-compatibility/2006">
              <mc:Choice xmlns:v="urn:schemas-microsoft-com:vml" Requires="v">
                <p:oleObj spid="_x0000_s95300" name="Worksheet" r:id="rId3" imgW="7019839" imgH="5881720" progId="Excel.Sheet.12">
                  <p:link updateAutomatic="1"/>
                </p:oleObj>
              </mc:Choice>
              <mc:Fallback>
                <p:oleObj name="Worksheet" r:id="rId3" imgW="7019839" imgH="5881720" progId="Excel.Sheet.12">
                  <p:link updateAutomatic="1"/>
                  <p:pic>
                    <p:nvPicPr>
                      <p:cNvPr id="2" name="Object 1">
                        <a:extLst>
                          <a:ext uri="{FF2B5EF4-FFF2-40B4-BE49-F238E27FC236}">
                            <a16:creationId xmlns:a16="http://schemas.microsoft.com/office/drawing/2014/main" id="{E1BB3EB2-80F8-40EE-8265-1DD32D32E1AB}"/>
                          </a:ext>
                        </a:extLst>
                      </p:cNvPr>
                      <p:cNvPicPr/>
                      <p:nvPr/>
                    </p:nvPicPr>
                    <p:blipFill>
                      <a:blip r:embed="rId4"/>
                      <a:stretch>
                        <a:fillRect/>
                      </a:stretch>
                    </p:blipFill>
                    <p:spPr>
                      <a:xfrm>
                        <a:off x="17505" y="1260475"/>
                        <a:ext cx="5122863" cy="4368800"/>
                      </a:xfrm>
                      <a:prstGeom prst="rect">
                        <a:avLst/>
                      </a:prstGeom>
                    </p:spPr>
                  </p:pic>
                </p:oleObj>
              </mc:Fallback>
            </mc:AlternateContent>
          </a:graphicData>
        </a:graphic>
      </p:graphicFrame>
      <p:grpSp>
        <p:nvGrpSpPr>
          <p:cNvPr id="14" name="Group 13"/>
          <p:cNvGrpSpPr/>
          <p:nvPr/>
        </p:nvGrpSpPr>
        <p:grpSpPr>
          <a:xfrm>
            <a:off x="4296928" y="59264"/>
            <a:ext cx="714827" cy="1335624"/>
            <a:chOff x="2187322" y="-133493"/>
            <a:chExt cx="646981" cy="861707"/>
          </a:xfrm>
        </p:grpSpPr>
        <p:sp>
          <p:nvSpPr>
            <p:cNvPr id="15" name="TextBox 14"/>
            <p:cNvSpPr txBox="1"/>
            <p:nvPr/>
          </p:nvSpPr>
          <p:spPr>
            <a:xfrm>
              <a:off x="2187322" y="-133493"/>
              <a:ext cx="646981" cy="338583"/>
            </a:xfrm>
            <a:prstGeom prst="rect">
              <a:avLst/>
            </a:prstGeom>
            <a:noFill/>
          </p:spPr>
          <p:txBody>
            <a:bodyPr wrap="square" rtlCol="0">
              <a:spAutoFit/>
            </a:bodyPr>
            <a:lstStyle/>
            <a:p>
              <a:pPr algn="ctr"/>
              <a:r>
                <a:rPr lang="en-US" sz="1173" b="1" dirty="0">
                  <a:solidFill>
                    <a:srgbClr val="FF6600"/>
                  </a:solidFill>
                  <a:latin typeface="Arial" panose="020B0604020202020204" pitchFamily="34" charset="0"/>
                  <a:cs typeface="Arial" panose="020B0604020202020204" pitchFamily="34" charset="0"/>
                </a:rPr>
                <a:t>Sorted by</a:t>
              </a:r>
            </a:p>
          </p:txBody>
        </p:sp>
        <p:sp>
          <p:nvSpPr>
            <p:cNvPr id="16" name="Arrow: Down 15"/>
            <p:cNvSpPr/>
            <p:nvPr/>
          </p:nvSpPr>
          <p:spPr>
            <a:xfrm>
              <a:off x="2434058" y="594960"/>
              <a:ext cx="153511" cy="133254"/>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4" dirty="0">
                <a:solidFill>
                  <a:schemeClr val="accent5">
                    <a:lumMod val="75000"/>
                  </a:schemeClr>
                </a:solidFill>
              </a:endParaRPr>
            </a:p>
          </p:txBody>
        </p:sp>
      </p:grpSp>
      <p:graphicFrame>
        <p:nvGraphicFramePr>
          <p:cNvPr id="3" name="Object 2">
            <a:extLst>
              <a:ext uri="{FF2B5EF4-FFF2-40B4-BE49-F238E27FC236}">
                <a16:creationId xmlns:a16="http://schemas.microsoft.com/office/drawing/2014/main" id="{A36B30EE-05BC-4B43-8EE4-34461FE075DD}"/>
              </a:ext>
            </a:extLst>
          </p:cNvPr>
          <p:cNvGraphicFramePr>
            <a:graphicFrameLocks noChangeAspect="1"/>
          </p:cNvGraphicFramePr>
          <p:nvPr>
            <p:extLst>
              <p:ext uri="{D42A27DB-BD31-4B8C-83A1-F6EECF244321}">
                <p14:modId xmlns:p14="http://schemas.microsoft.com/office/powerpoint/2010/main" val="2407396430"/>
              </p:ext>
            </p:extLst>
          </p:nvPr>
        </p:nvGraphicFramePr>
        <p:xfrm>
          <a:off x="4945696" y="1257609"/>
          <a:ext cx="5122863" cy="4365625"/>
        </p:xfrm>
        <a:graphic>
          <a:graphicData uri="http://schemas.openxmlformats.org/presentationml/2006/ole">
            <mc:AlternateContent xmlns:mc="http://schemas.openxmlformats.org/markup-compatibility/2006">
              <mc:Choice xmlns:v="urn:schemas-microsoft-com:vml" Requires="v">
                <p:oleObj spid="_x0000_s95301" name="Worksheet" r:id="rId5" imgW="6905785" imgH="5881720" progId="Excel.Sheet.12">
                  <p:link updateAutomatic="1"/>
                </p:oleObj>
              </mc:Choice>
              <mc:Fallback>
                <p:oleObj name="Worksheet" r:id="rId5" imgW="6905785" imgH="5881720" progId="Excel.Sheet.12">
                  <p:link updateAutomatic="1"/>
                  <p:pic>
                    <p:nvPicPr>
                      <p:cNvPr id="3" name="Object 2">
                        <a:extLst>
                          <a:ext uri="{FF2B5EF4-FFF2-40B4-BE49-F238E27FC236}">
                            <a16:creationId xmlns:a16="http://schemas.microsoft.com/office/drawing/2014/main" id="{A36B30EE-05BC-4B43-8EE4-34461FE075DD}"/>
                          </a:ext>
                        </a:extLst>
                      </p:cNvPr>
                      <p:cNvPicPr/>
                      <p:nvPr/>
                    </p:nvPicPr>
                    <p:blipFill>
                      <a:blip r:embed="rId6"/>
                      <a:stretch>
                        <a:fillRect/>
                      </a:stretch>
                    </p:blipFill>
                    <p:spPr>
                      <a:xfrm>
                        <a:off x="4945696" y="1257609"/>
                        <a:ext cx="5122863" cy="4365625"/>
                      </a:xfrm>
                      <a:prstGeom prst="rect">
                        <a:avLst/>
                      </a:prstGeom>
                    </p:spPr>
                  </p:pic>
                </p:oleObj>
              </mc:Fallback>
            </mc:AlternateContent>
          </a:graphicData>
        </a:graphic>
      </p:graphicFrame>
    </p:spTree>
    <p:extLst>
      <p:ext uri="{BB962C8B-B14F-4D97-AF65-F5344CB8AC3E}">
        <p14:creationId xmlns:p14="http://schemas.microsoft.com/office/powerpoint/2010/main" val="218695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strat Research Deck.potx" id="{A0DB3E61-AB7E-44A4-8560-448528C77677}" vid="{93719BE1-A906-4257-A49B-BE0B9938FD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Fundstrat Research Deck</Template>
  <TotalTime>23990</TotalTime>
  <Words>1451</Words>
  <Application>Microsoft Office PowerPoint</Application>
  <PresentationFormat>Custom</PresentationFormat>
  <Paragraphs>86</Paragraphs>
  <Slides>11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18</vt:i4>
      </vt:variant>
      <vt:variant>
        <vt:lpstr>Slide Titles</vt:lpstr>
      </vt:variant>
      <vt:variant>
        <vt:i4>11</vt:i4>
      </vt:variant>
    </vt:vector>
  </HeadingPairs>
  <TitlesOfParts>
    <vt:vector size="34" baseType="lpstr">
      <vt:lpstr>Arial</vt:lpstr>
      <vt:lpstr>Arial Narrow</vt:lpstr>
      <vt:lpstr>Cabin</vt:lpstr>
      <vt:lpstr>Calibri</vt:lpstr>
      <vt:lpstr>Office Theme</vt:lpstr>
      <vt:lpstr>\\FUGADC3\Research\Fundstrat\Daily\EPS season\New\Daily Sales and EPS summary 3Q20.xlsx!Sector EPS summary!R8C28:R35C37</vt:lpstr>
      <vt:lpstr>\\FUGADC3\Research\Fundstrat\Daily\EPS season\New\Daily Sales and EPS summary 3Q20.xlsx!Sector EPS summary!R8C6:R35C26</vt:lpstr>
      <vt:lpstr>\\FUGADC3\Research\Fundstrat\Daily\EPS season\New\Daily Sales and EPS summary 3Q20.xlsx!Sector EPS summary!R3C6:R6C9</vt:lpstr>
      <vt:lpstr>\\FUGADC3\Research\Fundstrat\Daily\EPS season\New\Daily Sales and EPS summary 3Q20.xlsx!Sector Sales summary!R8C28:R35C37</vt:lpstr>
      <vt:lpstr>\\FUGADC3\Research\Fundstrat\Daily\EPS season\New\Daily Sales and EPS summary 3Q20.xlsx!Sector Sales summary!R8C6:R35C26</vt:lpstr>
      <vt:lpstr>\\FUGADC3\Research\Fundstrat\Daily\EPS season\New\Daily Sales and EPS summary 3Q20.xlsx!Earnings Calendar (week)!R39C4:R71C24</vt:lpstr>
      <vt:lpstr>\\FUGADC3\Research\Fundstrat\Daily\EPS season\New\Daily Sales and EPS summary 3Q20.xlsx!Earnings Calendar (daily)!R39C3:R78C13</vt:lpstr>
      <vt:lpstr>\\FUGADC3\Research\Fundstrat\Daily\EPS season\New\Daily Sales and EPS summary 3Q20.xlsx!Daily Report (date)!R3C45:R40C64</vt:lpstr>
      <vt:lpstr>\\FUGADC3\Research\Fundstrat\Daily\EPS season\New\Daily Sales and EPS summary 3Q20.xlsx!Sales beats Live!R7C2:R44C19</vt:lpstr>
      <vt:lpstr>\\FUGADC3\Research\Fundstrat\Daily\EPS season\New\Daily Sales and EPS summary 3Q20.xlsx!Sales beats Live!R7C22:R44C39</vt:lpstr>
      <vt:lpstr>\\FUGADC3\Research\Fundstrat\Daily\EPS season\New\Daily Sales and EPS summary 3Q20.xlsx!Sales beats Live!R7C63:R44C80</vt:lpstr>
      <vt:lpstr>\\FUGADC3\Research\Fundstrat\Daily\EPS season\New\Daily Sales and EPS summary 3Q20.xlsx!Sales beats Live!R7C82:R44C99</vt:lpstr>
      <vt:lpstr>\\FUGADC3\Research\Fundstrat\Daily\EPS season\New\Daily Sales and EPS summary 3Q20.xlsx!EPS beats HC Live!R7C2:R44C19</vt:lpstr>
      <vt:lpstr>\\FUGADC3\Research\Fundstrat\Daily\EPS season\New\Daily Sales and EPS summary 3Q20.xlsx!EPS beats HC Live!R7C22:R44C39</vt:lpstr>
      <vt:lpstr>\\FUGADC3\Research\Fundstrat\Daily\EPS season\New\Daily Sales and EPS summary 3Q20.xlsx!EPS beats HC Live!R7C63:R44C80</vt:lpstr>
      <vt:lpstr>\\FUGADC3\Research\Fundstrat\Daily\EPS season\New\Daily Sales and EPS summary 3Q20.xlsx!EPS beats HC Live!R7C82:R44C99</vt:lpstr>
      <vt:lpstr>\\FUGADC3\Research\Fundstrat\Daily\EPS season\New\Daily Sales and EPS summary 3Q20.xlsx!EBIT beats HC Live!R7C2:R44C19</vt:lpstr>
      <vt:lpstr>\\FUGADC3\Research\Fundstrat\Daily\EPS season\New\Daily Sales and EPS summary 3Q20.xlsx!EBIT beats HC Live!R7C22:R44C39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Ghattas</dc:creator>
  <cp:lastModifiedBy>Daniel Wu</cp:lastModifiedBy>
  <cp:revision>1966</cp:revision>
  <cp:lastPrinted>2018-11-19T21:32:03Z</cp:lastPrinted>
  <dcterms:created xsi:type="dcterms:W3CDTF">2014-07-30T03:00:01Z</dcterms:created>
  <dcterms:modified xsi:type="dcterms:W3CDTF">2020-11-11T22:23:45Z</dcterms:modified>
</cp:coreProperties>
</file>